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96"/>
  </p:notesMasterIdLst>
  <p:sldIdLst>
    <p:sldId id="257" r:id="rId2"/>
    <p:sldId id="623" r:id="rId3"/>
    <p:sldId id="768" r:id="rId4"/>
    <p:sldId id="258" r:id="rId5"/>
    <p:sldId id="762" r:id="rId6"/>
    <p:sldId id="262" r:id="rId7"/>
    <p:sldId id="313" r:id="rId8"/>
    <p:sldId id="495" r:id="rId9"/>
    <p:sldId id="820" r:id="rId10"/>
    <p:sldId id="480" r:id="rId11"/>
    <p:sldId id="259" r:id="rId12"/>
    <p:sldId id="821" r:id="rId13"/>
    <p:sldId id="863" r:id="rId14"/>
    <p:sldId id="481" r:id="rId15"/>
    <p:sldId id="834" r:id="rId16"/>
    <p:sldId id="394" r:id="rId17"/>
    <p:sldId id="395" r:id="rId18"/>
    <p:sldId id="396" r:id="rId19"/>
    <p:sldId id="397" r:id="rId20"/>
    <p:sldId id="398" r:id="rId21"/>
    <p:sldId id="399" r:id="rId22"/>
    <p:sldId id="400" r:id="rId23"/>
    <p:sldId id="401" r:id="rId24"/>
    <p:sldId id="402" r:id="rId25"/>
    <p:sldId id="403" r:id="rId26"/>
    <p:sldId id="404" r:id="rId27"/>
    <p:sldId id="405" r:id="rId28"/>
    <p:sldId id="949" r:id="rId29"/>
    <p:sldId id="950" r:id="rId30"/>
    <p:sldId id="408" r:id="rId31"/>
    <p:sldId id="336" r:id="rId32"/>
    <p:sldId id="337" r:id="rId33"/>
    <p:sldId id="338" r:id="rId34"/>
    <p:sldId id="411" r:id="rId35"/>
    <p:sldId id="410" r:id="rId36"/>
    <p:sldId id="412" r:id="rId37"/>
    <p:sldId id="413" r:id="rId38"/>
    <p:sldId id="414" r:id="rId39"/>
    <p:sldId id="415" r:id="rId40"/>
    <p:sldId id="417" r:id="rId41"/>
    <p:sldId id="416" r:id="rId42"/>
    <p:sldId id="418" r:id="rId43"/>
    <p:sldId id="419" r:id="rId44"/>
    <p:sldId id="420" r:id="rId45"/>
    <p:sldId id="421" r:id="rId46"/>
    <p:sldId id="422" r:id="rId47"/>
    <p:sldId id="423" r:id="rId48"/>
    <p:sldId id="424" r:id="rId49"/>
    <p:sldId id="425" r:id="rId50"/>
    <p:sldId id="426" r:id="rId51"/>
    <p:sldId id="427" r:id="rId52"/>
    <p:sldId id="428" r:id="rId53"/>
    <p:sldId id="429" r:id="rId54"/>
    <p:sldId id="430" r:id="rId55"/>
    <p:sldId id="431" r:id="rId56"/>
    <p:sldId id="432" r:id="rId57"/>
    <p:sldId id="433" r:id="rId58"/>
    <p:sldId id="434" r:id="rId59"/>
    <p:sldId id="435" r:id="rId60"/>
    <p:sldId id="436" r:id="rId61"/>
    <p:sldId id="437" r:id="rId62"/>
    <p:sldId id="438" r:id="rId63"/>
    <p:sldId id="439" r:id="rId64"/>
    <p:sldId id="440" r:id="rId65"/>
    <p:sldId id="441" r:id="rId66"/>
    <p:sldId id="442" r:id="rId67"/>
    <p:sldId id="444" r:id="rId68"/>
    <p:sldId id="445" r:id="rId69"/>
    <p:sldId id="446" r:id="rId70"/>
    <p:sldId id="447" r:id="rId71"/>
    <p:sldId id="449" r:id="rId72"/>
    <p:sldId id="448" r:id="rId73"/>
    <p:sldId id="951" r:id="rId74"/>
    <p:sldId id="952" r:id="rId75"/>
    <p:sldId id="954" r:id="rId76"/>
    <p:sldId id="955" r:id="rId77"/>
    <p:sldId id="453" r:id="rId78"/>
    <p:sldId id="454" r:id="rId79"/>
    <p:sldId id="455" r:id="rId80"/>
    <p:sldId id="456" r:id="rId81"/>
    <p:sldId id="457" r:id="rId82"/>
    <p:sldId id="953" r:id="rId83"/>
    <p:sldId id="461" r:id="rId84"/>
    <p:sldId id="462" r:id="rId85"/>
    <p:sldId id="463" r:id="rId86"/>
    <p:sldId id="460" r:id="rId87"/>
    <p:sldId id="465" r:id="rId88"/>
    <p:sldId id="947" r:id="rId89"/>
    <p:sldId id="803" r:id="rId90"/>
    <p:sldId id="860" r:id="rId91"/>
    <p:sldId id="861" r:id="rId92"/>
    <p:sldId id="862" r:id="rId93"/>
    <p:sldId id="309" r:id="rId94"/>
    <p:sldId id="805" r:id="rId9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144" autoAdjust="0"/>
    <p:restoredTop sz="94660"/>
  </p:normalViewPr>
  <p:slideViewPr>
    <p:cSldViewPr>
      <p:cViewPr varScale="1">
        <p:scale>
          <a:sx n="115" d="100"/>
          <a:sy n="115" d="100"/>
        </p:scale>
        <p:origin x="138" y="-1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C471C-5CEB-41C5-B26F-30EBC0FE28CB}" type="datetimeFigureOut">
              <a:rPr lang="en-US" smtClean="0"/>
              <a:t>2/16/2022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33D755-76CD-42F0-8D5E-2EA7AF43B1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9461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11779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07696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F34B6E3E-06F4-4326-ABDB-61EE022A2F5F}" type="datetimeFigureOut">
              <a:rPr lang="en-US" smtClean="0"/>
              <a:t>2/16/2022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33774C1C-98C4-466C-B515-D82BAC44B2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2516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B6E3E-06F4-4326-ABDB-61EE022A2F5F}" type="datetimeFigureOut">
              <a:rPr lang="en-US" smtClean="0"/>
              <a:t>2/16/2022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74C1C-98C4-466C-B515-D82BAC44B2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9928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B6E3E-06F4-4326-ABDB-61EE022A2F5F}" type="datetimeFigureOut">
              <a:rPr lang="en-US" smtClean="0"/>
              <a:t>2/16/2022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74C1C-98C4-466C-B515-D82BAC44B2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7468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B6E3E-06F4-4326-ABDB-61EE022A2F5F}" type="datetimeFigureOut">
              <a:rPr lang="en-US" smtClean="0"/>
              <a:t>2/16/2022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74C1C-98C4-466C-B515-D82BAC44B263}" type="slidenum">
              <a:rPr lang="en-US" smtClean="0"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"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28453165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B6E3E-06F4-4326-ABDB-61EE022A2F5F}" type="datetimeFigureOut">
              <a:rPr lang="en-US" smtClean="0"/>
              <a:t>2/16/2022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74C1C-98C4-466C-B515-D82BAC44B2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0668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B6E3E-06F4-4326-ABDB-61EE022A2F5F}" type="datetimeFigureOut">
              <a:rPr lang="en-US" smtClean="0"/>
              <a:t>2/16/2022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74C1C-98C4-466C-B515-D82BAC44B2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5397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B6E3E-06F4-4326-ABDB-61EE022A2F5F}" type="datetimeFigureOut">
              <a:rPr lang="en-US" smtClean="0"/>
              <a:t>2/16/2022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74C1C-98C4-466C-B515-D82BAC44B2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2780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B6E3E-06F4-4326-ABDB-61EE022A2F5F}" type="datetimeFigureOut">
              <a:rPr lang="en-US" smtClean="0"/>
              <a:t>2/16/2022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74C1C-98C4-466C-B515-D82BAC44B2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1162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B6E3E-06F4-4326-ABDB-61EE022A2F5F}" type="datetimeFigureOut">
              <a:rPr lang="en-US" smtClean="0"/>
              <a:t>2/16/2022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74C1C-98C4-466C-B515-D82BAC44B2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74590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7551" y="314302"/>
            <a:ext cx="7384264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7551" y="2346299"/>
            <a:ext cx="7384264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611" y="4099451"/>
            <a:ext cx="3188443" cy="589768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7551" y="4191000"/>
            <a:ext cx="7384264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611" y="4607437"/>
            <a:ext cx="3188444" cy="4974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611" y="4988589"/>
            <a:ext cx="3188443" cy="4420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611" y="5373830"/>
            <a:ext cx="3188443" cy="40510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611" y="5717301"/>
            <a:ext cx="3188443" cy="3681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41156370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B6E3E-06F4-4326-ABDB-61EE022A2F5F}" type="datetimeFigureOut">
              <a:rPr lang="en-US" smtClean="0"/>
              <a:t>2/16/2022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74C1C-98C4-466C-B515-D82BAC44B2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9420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B6E3E-06F4-4326-ABDB-61EE022A2F5F}" type="datetimeFigureOut">
              <a:rPr lang="en-US" smtClean="0"/>
              <a:t>2/16/2022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74C1C-98C4-466C-B515-D82BAC44B2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3592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B6E3E-06F4-4326-ABDB-61EE022A2F5F}" type="datetimeFigureOut">
              <a:rPr lang="en-US" smtClean="0"/>
              <a:t>2/16/2022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74C1C-98C4-466C-B515-D82BAC44B2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9101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B6E3E-06F4-4326-ABDB-61EE022A2F5F}" type="datetimeFigureOut">
              <a:rPr lang="en-US" smtClean="0"/>
              <a:t>2/16/2022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74C1C-98C4-466C-B515-D82BAC44B2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9632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B6E3E-06F4-4326-ABDB-61EE022A2F5F}" type="datetimeFigureOut">
              <a:rPr lang="en-US" smtClean="0"/>
              <a:t>2/16/2022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74C1C-98C4-466C-B515-D82BAC44B2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7903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B6E3E-06F4-4326-ABDB-61EE022A2F5F}" type="datetimeFigureOut">
              <a:rPr lang="en-US" smtClean="0"/>
              <a:t>2/16/2022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74C1C-98C4-466C-B515-D82BAC44B2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3725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B6E3E-06F4-4326-ABDB-61EE022A2F5F}" type="datetimeFigureOut">
              <a:rPr lang="en-US" smtClean="0"/>
              <a:t>2/16/2022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74C1C-98C4-466C-B515-D82BAC44B2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0281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B6E3E-06F4-4326-ABDB-61EE022A2F5F}" type="datetimeFigureOut">
              <a:rPr lang="en-US" smtClean="0"/>
              <a:t>2/16/2022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74C1C-98C4-466C-B515-D82BAC44B2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0019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0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4B6E3E-06F4-4326-ABDB-61EE022A2F5F}" type="datetimeFigureOut">
              <a:rPr lang="en-US" smtClean="0"/>
              <a:t>2/16/2022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774C1C-98C4-466C-B515-D82BAC44B2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2039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  <p:sldLayoutId id="2147483696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mailto:wewritesoftware@gmail.com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eventbrite.com/o/code-it-up-29733808833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ventbrite.com/e/software-architecture-microservices-code-it-up-online-vol-14-registration-262477656737" TargetMode="External"/><Relationship Id="rId2" Type="http://schemas.openxmlformats.org/officeDocument/2006/relationships/hyperlink" Target="mailto:wewritesoftware@gmail.com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deavr.com/en/careers" TargetMode="External"/><Relationship Id="rId2" Type="http://schemas.openxmlformats.org/officeDocument/2006/relationships/hyperlink" Target="https://www.indeavr.com/en/technology/application-service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vaylokenov/Software-Architecture-Series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bit.ly/micro-code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mailto:wewritesoftware@gmail.com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://paypal.me/ivaylokenov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codeitup.today/" TargetMode="External"/><Relationship Id="rId3" Type="http://schemas.openxmlformats.org/officeDocument/2006/relationships/hyperlink" Target="https://github.com/ivaylokenov" TargetMode="External"/><Relationship Id="rId7" Type="http://schemas.openxmlformats.org/officeDocument/2006/relationships/hyperlink" Target="https://www.youtube.com/c/CodeItUpWithIvo" TargetMode="External"/><Relationship Id="rId2" Type="http://schemas.openxmlformats.org/officeDocument/2006/relationships/hyperlink" Target="https://docs.mytestedasp.net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instagram.com/ivaylokenov/" TargetMode="External"/><Relationship Id="rId5" Type="http://schemas.openxmlformats.org/officeDocument/2006/relationships/hyperlink" Target="https://linkedin.com/in/kenov" TargetMode="External"/><Relationship Id="rId4" Type="http://schemas.openxmlformats.org/officeDocument/2006/relationships/hyperlink" Target="https://www.facebook.com/ivaylo.kenov" TargetMode="External"/><Relationship Id="rId9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ericaneagle.com/" TargetMode="External"/><Relationship Id="rId2" Type="http://schemas.openxmlformats.org/officeDocument/2006/relationships/hyperlink" Target="https://indeavr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martit.bg/" TargetMode="Externa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X0tjziAQfNQ" TargetMode="Externa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ventbrite.com/e/software-architecture-microservices-code-it-up-online-vol-14-registration-262477656737" TargetMode="External"/><Relationship Id="rId2" Type="http://schemas.openxmlformats.org/officeDocument/2006/relationships/hyperlink" Target="mailto:wewritesoftware@gmail.com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hyperlink" Target="mailto:wewritesoftware@gmail.com" TargetMode="External"/><Relationship Id="rId2" Type="http://schemas.openxmlformats.org/officeDocument/2006/relationships/hyperlink" Target="https://www.eventbrite.com/e/software-architecture-the-architect-the-team-code-it-up-online-vol-15-registration-265180962397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eventbrite.com/e/software-architecture-microservices-code-it-up-online-vol-14-registration-262477656737" TargetMode="Externa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CodeItUpwithIvo" TargetMode="External"/><Relationship Id="rId2" Type="http://schemas.openxmlformats.org/officeDocument/2006/relationships/hyperlink" Target="https://codeitup.today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ay-ve.com/" TargetMode="External"/><Relationship Id="rId4" Type="http://schemas.openxmlformats.org/officeDocument/2006/relationships/hyperlink" Target="https://www.patreon.com/ivaylokenov" TargetMode="Externa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hyperlink" Target="mailto:wewritesoftware@gmail.com" TargetMode="Externa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americaneagle.com/" TargetMode="External"/><Relationship Id="rId3" Type="http://schemas.openxmlformats.org/officeDocument/2006/relationships/hyperlink" Target="https://www.patreon.com/ivaylokenov" TargetMode="External"/><Relationship Id="rId7" Type="http://schemas.openxmlformats.org/officeDocument/2006/relationships/hyperlink" Target="https://indeavr.com/" TargetMode="External"/><Relationship Id="rId2" Type="http://schemas.openxmlformats.org/officeDocument/2006/relationships/hyperlink" Target="http://paypal.me/ivaylokenov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bit.ly/ik-sponsors" TargetMode="External"/><Relationship Id="rId5" Type="http://schemas.openxmlformats.org/officeDocument/2006/relationships/hyperlink" Target="http://buymeacoff.ee/ivaylokenov" TargetMode="External"/><Relationship Id="rId10" Type="http://schemas.openxmlformats.org/officeDocument/2006/relationships/image" Target="../media/image4.png"/><Relationship Id="rId4" Type="http://schemas.openxmlformats.org/officeDocument/2006/relationships/hyperlink" Target="https://opencollective.com/mytestedaspnet" TargetMode="External"/><Relationship Id="rId9" Type="http://schemas.openxmlformats.org/officeDocument/2006/relationships/image" Target="../media/image3.png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ivaylokenov/Software-Architecture-Series" TargetMode="Externa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4">
            <a:extLst>
              <a:ext uri="{FF2B5EF4-FFF2-40B4-BE49-F238E27FC236}">
                <a16:creationId xmlns:a16="http://schemas.microsoft.com/office/drawing/2014/main" id="{1C89BD1A-EFD0-4F18-87F5-C404ED5EC1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36375" y="2044187"/>
            <a:ext cx="7910299" cy="1476352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1"/>
                </a:solidFill>
              </a:rPr>
              <a:t>Software Architecture Part 6</a:t>
            </a:r>
          </a:p>
        </p:txBody>
      </p:sp>
      <p:sp>
        <p:nvSpPr>
          <p:cNvPr id="7" name="Subtitle 5">
            <a:extLst>
              <a:ext uri="{FF2B5EF4-FFF2-40B4-BE49-F238E27FC236}">
                <a16:creationId xmlns:a16="http://schemas.microsoft.com/office/drawing/2014/main" id="{D52E1832-D33D-44BE-9B45-54FF39A43D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36375" y="3520539"/>
            <a:ext cx="7910299" cy="131130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Code It Up Online Vol. </a:t>
            </a:r>
            <a:r>
              <a:rPr lang="en-US">
                <a:solidFill>
                  <a:schemeClr val="tx1"/>
                </a:solidFill>
              </a:rPr>
              <a:t>14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8A4174-F283-444C-87E6-06D2CE448B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586460"/>
            <a:ext cx="5283200" cy="119157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F2C3DCA-1895-4CA2-9897-CE6AA9CFF9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7800" y="4419600"/>
            <a:ext cx="3152775" cy="20193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364153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Theoretical lectures on software architectures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Widely-used design patterns and concepts in production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Depending on your level, you may be familiar with some of the topics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 real-life project example</a:t>
            </a:r>
          </a:p>
          <a:p>
            <a:pPr>
              <a:lnSpc>
                <a:spcPct val="100000"/>
              </a:lnSpc>
            </a:pPr>
            <a:r>
              <a:rPr lang="en-US" dirty="0"/>
              <a:t>A practical guidebook for architecting various solutions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3 real-life projects on more than 70 pages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Legacy systems, vast data load, lots of concurrent users, working with critical data, and more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Please report to </a:t>
            </a:r>
            <a:r>
              <a:rPr lang="en-US" dirty="0">
                <a:hlinkClick r:id="rId2"/>
              </a:rPr>
              <a:t>wewritesoftware@gmail.com</a:t>
            </a:r>
            <a:r>
              <a:rPr lang="en-US" dirty="0"/>
              <a:t>, if you find any “bugs” in the book!</a:t>
            </a:r>
          </a:p>
          <a:p>
            <a:pPr>
              <a:lnSpc>
                <a:spcPct val="100000"/>
              </a:lnSpc>
            </a:pPr>
            <a:r>
              <a:rPr lang="en-US" dirty="0"/>
              <a:t>And I have a lot more to add in the future!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You receive free updates of the book!</a:t>
            </a:r>
          </a:p>
          <a:p>
            <a:pPr>
              <a:lnSpc>
                <a:spcPct val="100000"/>
              </a:lnSpc>
            </a:pPr>
            <a:r>
              <a:rPr lang="en-US" dirty="0"/>
              <a:t>MOST IMPORTANTLY – HUGE THANK YOU! &lt;3 </a:t>
            </a:r>
          </a:p>
          <a:p>
            <a:pPr>
              <a:lnSpc>
                <a:spcPct val="100000"/>
              </a:lnSpc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This SERIES Of Code It Up Events</a:t>
            </a:r>
          </a:p>
        </p:txBody>
      </p:sp>
    </p:spTree>
    <p:extLst>
      <p:ext uri="{BB962C8B-B14F-4D97-AF65-F5344CB8AC3E}">
        <p14:creationId xmlns:p14="http://schemas.microsoft.com/office/powerpoint/2010/main" val="355757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31034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800" dirty="0"/>
              <a:t>Why Software Architecture</a:t>
            </a:r>
          </a:p>
          <a:p>
            <a:pPr>
              <a:lnSpc>
                <a:spcPct val="100000"/>
              </a:lnSpc>
            </a:pPr>
            <a:r>
              <a:rPr lang="en-US" sz="2800" dirty="0"/>
              <a:t>What Is Software Architecture?</a:t>
            </a:r>
          </a:p>
          <a:p>
            <a:pPr>
              <a:lnSpc>
                <a:spcPct val="100000"/>
              </a:lnSpc>
            </a:pPr>
            <a:r>
              <a:rPr lang="en-US" sz="2800" dirty="0"/>
              <a:t>Unified Modeling Language</a:t>
            </a:r>
          </a:p>
          <a:p>
            <a:pPr>
              <a:lnSpc>
                <a:spcPct val="100000"/>
              </a:lnSpc>
            </a:pPr>
            <a:r>
              <a:rPr lang="en-US" sz="2800" dirty="0"/>
              <a:t>Designing Solution Architectures</a:t>
            </a:r>
          </a:p>
          <a:p>
            <a:pPr>
              <a:lnSpc>
                <a:spcPct val="100000"/>
              </a:lnSpc>
            </a:pPr>
            <a:r>
              <a:rPr lang="en-US" sz="2800" dirty="0"/>
              <a:t>Common Technology Stacks</a:t>
            </a:r>
          </a:p>
          <a:p>
            <a:pPr>
              <a:lnSpc>
                <a:spcPct val="100000"/>
              </a:lnSpc>
            </a:pPr>
            <a:r>
              <a:rPr lang="en-US" sz="2800" dirty="0"/>
              <a:t>Architecture Design Patterns</a:t>
            </a:r>
          </a:p>
          <a:p>
            <a:pPr>
              <a:lnSpc>
                <a:spcPct val="100000"/>
              </a:lnSpc>
            </a:pPr>
            <a:r>
              <a:rPr lang="en-US" sz="2800" dirty="0"/>
              <a:t>Choosing The Right Patterns</a:t>
            </a:r>
            <a:endParaRPr lang="bg-BG" sz="2800" dirty="0"/>
          </a:p>
          <a:p>
            <a:pPr>
              <a:lnSpc>
                <a:spcPct val="100000"/>
              </a:lnSpc>
            </a:pPr>
            <a:r>
              <a:rPr lang="en-US" sz="2800" dirty="0"/>
              <a:t>Architecture Quality Attributes</a:t>
            </a:r>
          </a:p>
          <a:p>
            <a:pPr>
              <a:lnSpc>
                <a:spcPct val="100000"/>
              </a:lnSpc>
            </a:pPr>
            <a:r>
              <a:rPr lang="en-US" sz="2800" dirty="0"/>
              <a:t>System-Wide Considerations</a:t>
            </a:r>
          </a:p>
          <a:p>
            <a:pPr>
              <a:lnSpc>
                <a:spcPct val="100000"/>
              </a:lnSpc>
            </a:pPr>
            <a:endParaRPr lang="en-US" sz="2800" dirty="0"/>
          </a:p>
          <a:p>
            <a:pPr>
              <a:lnSpc>
                <a:spcPct val="100000"/>
              </a:lnSpc>
            </a:pPr>
            <a:endParaRPr lang="en-US" sz="2800" dirty="0"/>
          </a:p>
          <a:p>
            <a:pPr>
              <a:lnSpc>
                <a:spcPct val="100000"/>
              </a:lnSpc>
            </a:pPr>
            <a:endParaRPr lang="en-US" sz="2800" dirty="0"/>
          </a:p>
          <a:p>
            <a:pPr>
              <a:lnSpc>
                <a:spcPct val="100000"/>
              </a:lnSpc>
            </a:pPr>
            <a:endParaRPr lang="en-US" sz="28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Content Of The Series – A Free Course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5A7E2EC5-E0B7-48FF-B10D-1F0B9A843D46}"/>
              </a:ext>
            </a:extLst>
          </p:cNvPr>
          <p:cNvSpPr txBox="1">
            <a:spLocks/>
          </p:cNvSpPr>
          <p:nvPr/>
        </p:nvSpPr>
        <p:spPr>
          <a:xfrm>
            <a:off x="6094412" y="1731034"/>
            <a:ext cx="11696797" cy="54582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800" dirty="0"/>
              <a:t>Deployment Considerations</a:t>
            </a:r>
            <a:endParaRPr lang="bg-BG" sz="2800" dirty="0"/>
          </a:p>
          <a:p>
            <a:pPr>
              <a:lnSpc>
                <a:spcPct val="100000"/>
              </a:lnSpc>
            </a:pPr>
            <a:r>
              <a:rPr lang="en-US" sz="2800" dirty="0"/>
              <a:t>Monolithic Architecture</a:t>
            </a:r>
          </a:p>
          <a:p>
            <a:pPr>
              <a:lnSpc>
                <a:spcPct val="100000"/>
              </a:lnSpc>
            </a:pPr>
            <a:r>
              <a:rPr lang="en-US" sz="2800" dirty="0"/>
              <a:t>Domain-Driven Design</a:t>
            </a:r>
          </a:p>
          <a:p>
            <a:pPr>
              <a:lnSpc>
                <a:spcPct val="100000"/>
              </a:lnSpc>
            </a:pPr>
            <a:r>
              <a:rPr lang="en-US" sz="2800" dirty="0"/>
              <a:t>Microservices</a:t>
            </a:r>
          </a:p>
          <a:p>
            <a:pPr>
              <a:lnSpc>
                <a:spcPct val="100000"/>
              </a:lnSpc>
            </a:pPr>
            <a:r>
              <a:rPr lang="en-US" sz="2800" dirty="0"/>
              <a:t>Event Sourcing</a:t>
            </a:r>
          </a:p>
          <a:p>
            <a:pPr>
              <a:lnSpc>
                <a:spcPct val="100000"/>
              </a:lnSpc>
            </a:pPr>
            <a:r>
              <a:rPr lang="en-US" sz="2800" dirty="0"/>
              <a:t>The Architecture Document</a:t>
            </a:r>
          </a:p>
          <a:p>
            <a:pPr>
              <a:lnSpc>
                <a:spcPct val="100000"/>
              </a:lnSpc>
            </a:pPr>
            <a:r>
              <a:rPr lang="en-US" sz="2800" dirty="0"/>
              <a:t>The Architect And The Team</a:t>
            </a:r>
          </a:p>
          <a:p>
            <a:pPr>
              <a:lnSpc>
                <a:spcPct val="100000"/>
              </a:lnSpc>
            </a:pPr>
            <a:r>
              <a:rPr lang="en-US" sz="2800" dirty="0"/>
              <a:t>What Makes A Great Architect</a:t>
            </a:r>
          </a:p>
          <a:p>
            <a:pPr>
              <a:lnSpc>
                <a:spcPct val="100000"/>
              </a:lnSpc>
            </a:pPr>
            <a:r>
              <a:rPr lang="en-US" sz="2800" dirty="0"/>
              <a:t>Designing A Real-Life Solution</a:t>
            </a:r>
          </a:p>
        </p:txBody>
      </p:sp>
    </p:spTree>
    <p:extLst>
      <p:ext uri="{BB962C8B-B14F-4D97-AF65-F5344CB8AC3E}">
        <p14:creationId xmlns:p14="http://schemas.microsoft.com/office/powerpoint/2010/main" val="4703193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The previous parts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FD86B125-F331-4A80-9449-EAABC8C699C2}"/>
              </a:ext>
            </a:extLst>
          </p:cNvPr>
          <p:cNvSpPr txBox="1">
            <a:spLocks/>
          </p:cNvSpPr>
          <p:nvPr/>
        </p:nvSpPr>
        <p:spPr>
          <a:xfrm>
            <a:off x="6343601" y="2196398"/>
            <a:ext cx="11696797" cy="54582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D96BA08C-ACA5-4317-9464-80A0ABB2E2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739198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400" dirty="0"/>
              <a:t>Designing Solution Architectures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Common Technology Stacks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Architecture Design Patterns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Quality Attributes &amp; Considerations</a:t>
            </a:r>
          </a:p>
          <a:p>
            <a:pPr>
              <a:lnSpc>
                <a:spcPct val="100000"/>
              </a:lnSpc>
            </a:pPr>
            <a:r>
              <a:rPr lang="en-US" dirty="0"/>
              <a:t>Low-Level Architecture</a:t>
            </a:r>
            <a:endParaRPr lang="en-US" sz="2400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sz="2400" dirty="0"/>
              <a:t>It is not required to watch the parts in order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But it is strongly advised! </a:t>
            </a:r>
          </a:p>
          <a:p>
            <a:pPr>
              <a:lnSpc>
                <a:spcPct val="100000"/>
              </a:lnSpc>
            </a:pPr>
            <a:r>
              <a:rPr lang="en-US" dirty="0"/>
              <a:t>Get the previous recordings from here: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hlinkClick r:id="rId2"/>
              </a:rPr>
              <a:t>https://www.eventbrite.com/o/code-it-up-29733808833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75779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this part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FD86B125-F331-4A80-9449-EAABC8C699C2}"/>
              </a:ext>
            </a:extLst>
          </p:cNvPr>
          <p:cNvSpPr txBox="1">
            <a:spLocks/>
          </p:cNvSpPr>
          <p:nvPr/>
        </p:nvSpPr>
        <p:spPr>
          <a:xfrm>
            <a:off x="6343601" y="2196398"/>
            <a:ext cx="11696797" cy="54582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D96BA08C-ACA5-4317-9464-80A0ABB2E2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739198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Microservices Architecture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Distributed Data</a:t>
            </a:r>
          </a:p>
          <a:p>
            <a:pPr>
              <a:lnSpc>
                <a:spcPct val="100000"/>
              </a:lnSpc>
            </a:pPr>
            <a:r>
              <a:rPr lang="en-US" dirty="0"/>
              <a:t>Event-Driven Communication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Avoiding Disasters</a:t>
            </a:r>
          </a:p>
          <a:p>
            <a:pPr marL="0" indent="0">
              <a:lnSpc>
                <a:spcPct val="100000"/>
              </a:lnSpc>
              <a:buNone/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sz="2400" dirty="0"/>
              <a:t>Don't Forget The Optional But Practical Guide-Book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3 Real-World Scenarios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70+ Pages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Free Updates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Get It From The Event's Page or write to </a:t>
            </a:r>
            <a:r>
              <a:rPr lang="en-US" dirty="0">
                <a:hlinkClick r:id="rId2"/>
              </a:rPr>
              <a:t>wewritesoftware@gmail.com</a:t>
            </a:r>
            <a:r>
              <a:rPr lang="en-US" dirty="0"/>
              <a:t> </a:t>
            </a:r>
            <a:endParaRPr lang="bg-BG" dirty="0"/>
          </a:p>
          <a:p>
            <a:pPr lvl="2">
              <a:lnSpc>
                <a:spcPct val="100000"/>
              </a:lnSpc>
            </a:pPr>
            <a:r>
              <a:rPr lang="en-US" dirty="0">
                <a:hlinkClick r:id="rId3"/>
              </a:rPr>
              <a:t>https://www.eventbrite.com/e/software-architecture-microservices-</a:t>
            </a:r>
            <a:br>
              <a:rPr lang="en-US" dirty="0">
                <a:hlinkClick r:id="rId3"/>
              </a:rPr>
            </a:br>
            <a:r>
              <a:rPr lang="en-US" dirty="0">
                <a:hlinkClick r:id="rId3"/>
              </a:rPr>
              <a:t>code-it-up-online-vol-14-registration-262477656737</a:t>
            </a:r>
            <a:r>
              <a:rPr lang="en-US" dirty="0"/>
              <a:t> 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4611078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HUGE DISCLAIMER! THIS TOPIC IS LIKE THE LITTLE PRINCE BOOK!</a:t>
            </a:r>
          </a:p>
          <a:p>
            <a:pPr>
              <a:lnSpc>
                <a:spcPct val="100000"/>
              </a:lnSpc>
            </a:pPr>
            <a:r>
              <a:rPr lang="en-US" b="1" dirty="0"/>
              <a:t>There are a lot of things to know about software architectures</a:t>
            </a:r>
          </a:p>
          <a:p>
            <a:pPr lvl="1">
              <a:lnSpc>
                <a:spcPct val="100000"/>
              </a:lnSpc>
            </a:pPr>
            <a:r>
              <a:rPr lang="en-US" b="1" dirty="0"/>
              <a:t>You may or may not recognize some of the patterns</a:t>
            </a:r>
          </a:p>
          <a:p>
            <a:pPr lvl="1">
              <a:lnSpc>
                <a:spcPct val="100000"/>
              </a:lnSpc>
            </a:pPr>
            <a:r>
              <a:rPr lang="en-US" b="1" dirty="0"/>
              <a:t>And we most probably will not mention all of them</a:t>
            </a:r>
          </a:p>
          <a:p>
            <a:pPr lvl="1">
              <a:lnSpc>
                <a:spcPct val="100000"/>
              </a:lnSpc>
            </a:pPr>
            <a:r>
              <a:rPr lang="en-US" b="1" dirty="0"/>
              <a:t>If you are a beginner, just try to absorb what you can</a:t>
            </a:r>
          </a:p>
          <a:p>
            <a:pPr>
              <a:lnSpc>
                <a:spcPct val="100000"/>
              </a:lnSpc>
            </a:pPr>
            <a:r>
              <a:rPr lang="en-US" dirty="0"/>
              <a:t>The technology world is moving very fast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Some of the examples shown here may be considered anti-patterns in the future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But the overall concept and process stays the same</a:t>
            </a:r>
          </a:p>
          <a:p>
            <a:pPr>
              <a:lnSpc>
                <a:spcPct val="100000"/>
              </a:lnSpc>
            </a:pPr>
            <a:r>
              <a:rPr lang="en-US" dirty="0"/>
              <a:t>As all my other topics – this one is super intense too!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Even though the lectures will be a bit shorter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So, give yourself time and if you get the book – finish it!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And don’t worry! The knowledge provided here will save you weeks of reading!</a:t>
            </a:r>
          </a:p>
          <a:p>
            <a:pPr>
              <a:lnSpc>
                <a:spcPct val="100000"/>
              </a:lnSpc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this topic</a:t>
            </a:r>
          </a:p>
        </p:txBody>
      </p:sp>
    </p:spTree>
    <p:extLst>
      <p:ext uri="{BB962C8B-B14F-4D97-AF65-F5344CB8AC3E}">
        <p14:creationId xmlns:p14="http://schemas.microsoft.com/office/powerpoint/2010/main" val="32050425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GB" dirty="0"/>
              <a:t>They provide technology services focused on</a:t>
            </a:r>
            <a:br>
              <a:rPr lang="en-GB" dirty="0"/>
            </a:br>
            <a:r>
              <a:rPr lang="en-GB" dirty="0"/>
              <a:t>the Digital, Data, Cloud and Advanced Software Engineering expertise.</a:t>
            </a:r>
          </a:p>
          <a:p>
            <a:pPr>
              <a:lnSpc>
                <a:spcPct val="100000"/>
              </a:lnSpc>
            </a:pPr>
            <a:r>
              <a:rPr lang="en-US" dirty="0"/>
              <a:t>They</a:t>
            </a:r>
            <a:r>
              <a:rPr lang="en-GB" dirty="0"/>
              <a:t> are always in search for creative and passionate people </a:t>
            </a:r>
            <a:br>
              <a:rPr lang="en-GB" dirty="0"/>
            </a:br>
            <a:r>
              <a:rPr lang="en-GB" dirty="0"/>
              <a:t>with the combination of a sharp strategic mind, emotional maturity, </a:t>
            </a:r>
            <a:br>
              <a:rPr lang="en-GB" dirty="0"/>
            </a:br>
            <a:r>
              <a:rPr lang="en-GB" dirty="0"/>
              <a:t>entrepreneurial instincts, and the ability to deliver results.</a:t>
            </a:r>
          </a:p>
          <a:p>
            <a:pPr>
              <a:lnSpc>
                <a:spcPct val="100000"/>
              </a:lnSpc>
            </a:pPr>
            <a:r>
              <a:rPr lang="en-US" dirty="0">
                <a:hlinkClick r:id="rId2"/>
              </a:rPr>
              <a:t>https://www.indeavr.com/en/technology/application-services</a:t>
            </a:r>
            <a:r>
              <a:rPr lang="en-US" dirty="0"/>
              <a:t> </a:t>
            </a:r>
          </a:p>
          <a:p>
            <a:pPr>
              <a:lnSpc>
                <a:spcPct val="100000"/>
              </a:lnSpc>
            </a:pPr>
            <a:r>
              <a:rPr lang="en-US" dirty="0">
                <a:hlinkClick r:id="rId3"/>
              </a:rPr>
              <a:t>https://www.indeavr.com/en/careers</a:t>
            </a:r>
            <a:r>
              <a:rPr lang="en-US" dirty="0"/>
              <a:t> 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INDEAVR</a:t>
            </a:r>
            <a:r>
              <a:rPr lang="en-US" dirty="0"/>
              <a:t> – The EVENT’s DIAMOND SPONSOR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A183EEC-8F7D-4A90-81DD-17846E1622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8975" y="5047905"/>
            <a:ext cx="5283200" cy="119157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8471041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914400" y="2667000"/>
            <a:ext cx="10363200" cy="9037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Microservices</a:t>
            </a:r>
            <a:r>
              <a:rPr lang="bg-BG" dirty="0"/>
              <a:t> </a:t>
            </a:r>
            <a:r>
              <a:rPr lang="en-US" dirty="0"/>
              <a:t>Architecture</a:t>
            </a:r>
          </a:p>
        </p:txBody>
      </p:sp>
    </p:spTree>
    <p:extLst>
      <p:ext uri="{BB962C8B-B14F-4D97-AF65-F5344CB8AC3E}">
        <p14:creationId xmlns:p14="http://schemas.microsoft.com/office/powerpoint/2010/main" val="38240066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Externally, a monolith is an application which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Is deployed as a single process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 single web application, solving all business requirements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 single process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You may use a container to simplify deployment</a:t>
            </a:r>
          </a:p>
          <a:p>
            <a:pPr>
              <a:lnSpc>
                <a:spcPct val="100000"/>
              </a:lnSpc>
            </a:pPr>
            <a:r>
              <a:rPr lang="en-US" dirty="0"/>
              <a:t>Internally, a monolith application is separated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Different layers – web layer, domain layer, service layer, etc.</a:t>
            </a:r>
          </a:p>
          <a:p>
            <a:pPr>
              <a:lnSpc>
                <a:spcPct val="100000"/>
              </a:lnSpc>
            </a:pPr>
            <a:r>
              <a:rPr lang="en-US" dirty="0"/>
              <a:t>You scale these by replicating them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And adding a load balancer in front of them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dirty="0"/>
              <a:t>	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start with monoliths</a:t>
            </a:r>
          </a:p>
        </p:txBody>
      </p:sp>
    </p:spTree>
    <p:extLst>
      <p:ext uri="{BB962C8B-B14F-4D97-AF65-F5344CB8AC3E}">
        <p14:creationId xmlns:p14="http://schemas.microsoft.com/office/powerpoint/2010/main" val="6533188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Benefits: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Simple development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Simple testing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Deployment is easy – single VM or container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Scaling is also easy</a:t>
            </a:r>
            <a:r>
              <a:rPr lang="bg-BG" dirty="0"/>
              <a:t> </a:t>
            </a:r>
            <a:r>
              <a:rPr lang="en-US" dirty="0"/>
              <a:t>to a certain extend</a:t>
            </a:r>
          </a:p>
          <a:p>
            <a:pPr>
              <a:lnSpc>
                <a:spcPct val="100000"/>
              </a:lnSpc>
            </a:pPr>
            <a:r>
              <a:rPr lang="en-US" dirty="0"/>
              <a:t>Drawbacks: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Huge applications have huge complexity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Slow startup time when the application grows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Each update redeploys everything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Continuous deployment is difficult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Bug in any module – brings down the whole application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Expensive to update dependencies</a:t>
            </a:r>
          </a:p>
          <a:p>
            <a:pPr lvl="1">
              <a:lnSpc>
                <a:spcPct val="100000"/>
              </a:lnSpc>
            </a:pPr>
            <a:endParaRPr lang="en-US" dirty="0"/>
          </a:p>
          <a:p>
            <a:pPr marL="0" indent="0">
              <a:lnSpc>
                <a:spcPct val="100000"/>
              </a:lnSpc>
              <a:buNone/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start with monoliths</a:t>
            </a:r>
          </a:p>
        </p:txBody>
      </p:sp>
    </p:spTree>
    <p:extLst>
      <p:ext uri="{BB962C8B-B14F-4D97-AF65-F5344CB8AC3E}">
        <p14:creationId xmlns:p14="http://schemas.microsoft.com/office/powerpoint/2010/main" val="7347872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Microservice-based application: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Has many applications with different domains, working together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Usually for the back-end, but it is also used for the front-end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Each service runs its own process and communicate to others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Communication is done through HTTP(S), Web Sockets or Advanced Messaging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Each microservice has a context boundary and it is developed autonomously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Each microservice has its own isolated data layer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Size is not important. Internal cohesion and independence are!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dirty="0"/>
              <a:t>	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 move to microservices</a:t>
            </a:r>
          </a:p>
        </p:txBody>
      </p:sp>
    </p:spTree>
    <p:extLst>
      <p:ext uri="{BB962C8B-B14F-4D97-AF65-F5344CB8AC3E}">
        <p14:creationId xmlns:p14="http://schemas.microsoft.com/office/powerpoint/2010/main" val="38808859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736375" y="2044187"/>
            <a:ext cx="7910299" cy="147635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For LIVE questions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736375" y="3520539"/>
            <a:ext cx="7910299" cy="1311301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Check The Link In The Description</a:t>
            </a:r>
          </a:p>
        </p:txBody>
      </p:sp>
      <p:sp>
        <p:nvSpPr>
          <p:cNvPr id="8" name="Subtitle 5">
            <a:extLst>
              <a:ext uri="{FF2B5EF4-FFF2-40B4-BE49-F238E27FC236}">
                <a16:creationId xmlns:a16="http://schemas.microsoft.com/office/drawing/2014/main" id="{FFD555C4-29DE-476C-85C8-3C0502578318}"/>
              </a:ext>
            </a:extLst>
          </p:cNvPr>
          <p:cNvSpPr txBox="1">
            <a:spLocks/>
          </p:cNvSpPr>
          <p:nvPr/>
        </p:nvSpPr>
        <p:spPr>
          <a:xfrm>
            <a:off x="1167493" y="5119672"/>
            <a:ext cx="10479181" cy="594260"/>
          </a:xfrm>
          <a:prstGeom prst="rect">
            <a:avLst/>
          </a:prstGeom>
        </p:spPr>
        <p:txBody>
          <a:bodyPr vert="horz" lIns="0" tIns="0" rIns="0" bIns="0" rtlCol="0">
            <a:normAutofit fontScale="77500" lnSpcReduction="20000"/>
          </a:bodyPr>
          <a:lstStyle>
            <a:lvl1pPr marL="0" indent="0" algn="r" defTabSz="914400" rtl="0" eaLnBrk="1" latinLnBrk="0" hangingPunct="1">
              <a:lnSpc>
                <a:spcPct val="120000"/>
              </a:lnSpc>
              <a:spcBef>
                <a:spcPts val="0"/>
              </a:spcBef>
              <a:buSzPct val="125000"/>
              <a:buFont typeface="Arial" panose="020B0604020202020204" pitchFamily="34" charset="0"/>
              <a:buNone/>
              <a:defRPr sz="4000" kern="1200" cap="none" spc="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09493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18987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2848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437972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3047466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65696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4266453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4875947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>
                <a:solidFill>
                  <a:schemeClr val="tx1"/>
                </a:solidFill>
              </a:rPr>
              <a:t>Resources</a:t>
            </a:r>
            <a:br>
              <a:rPr lang="en-US" sz="2400" b="1" dirty="0">
                <a:solidFill>
                  <a:schemeClr val="tx1"/>
                </a:solidFill>
              </a:rPr>
            </a:br>
            <a:r>
              <a:rPr lang="en-US" sz="2400" b="1" dirty="0">
                <a:solidFill>
                  <a:schemeClr val="tx1"/>
                </a:solidFill>
              </a:rPr>
              <a:t> </a:t>
            </a:r>
            <a:r>
              <a:rPr lang="en-US" sz="2400" b="1" dirty="0">
                <a:solidFill>
                  <a:schemeClr val="tx1"/>
                </a:solidFill>
                <a:hlinkClick r:id="rId3"/>
              </a:rPr>
              <a:t>https://github.com/ivaylokenov/Software-Architecture-Series</a:t>
            </a:r>
            <a:r>
              <a:rPr lang="en-US" sz="2400" b="1" dirty="0">
                <a:solidFill>
                  <a:schemeClr val="tx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707751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Benefits: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The complexity is decomposed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Different teams work on different services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Deployment is as independent as possible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Services may be scaled independently </a:t>
            </a:r>
          </a:p>
          <a:p>
            <a:pPr>
              <a:lnSpc>
                <a:spcPct val="100000"/>
              </a:lnSpc>
            </a:pPr>
            <a:r>
              <a:rPr lang="en-US" dirty="0"/>
              <a:t>Drawbacks: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Complexity because of the distribution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Database needs eventual consistency and developers must be more careful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Developers need to handle partial failures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Debugging and deployment are more complex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Changes that span multiple services are more difficult to implement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Network starts to be a “thing”</a:t>
            </a:r>
          </a:p>
          <a:p>
            <a:pPr lvl="1">
              <a:lnSpc>
                <a:spcPct val="100000"/>
              </a:lnSpc>
            </a:pPr>
            <a:endParaRPr lang="en-US" dirty="0"/>
          </a:p>
          <a:p>
            <a:pPr marL="0" indent="0">
              <a:lnSpc>
                <a:spcPct val="100000"/>
              </a:lnSpc>
              <a:buNone/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 move to microservices</a:t>
            </a:r>
          </a:p>
        </p:txBody>
      </p:sp>
    </p:spTree>
    <p:extLst>
      <p:ext uri="{BB962C8B-B14F-4D97-AF65-F5344CB8AC3E}">
        <p14:creationId xmlns:p14="http://schemas.microsoft.com/office/powerpoint/2010/main" val="24239774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How to build successful microservices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Monitoring and health checks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Scalable infrastructure – cloud and orchestrators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Security design at multiple levels – communication, authentication, authorization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Rapid application delivery – usually with different teams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DevOps and CI/CD practices</a:t>
            </a:r>
          </a:p>
          <a:p>
            <a:pPr>
              <a:lnSpc>
                <a:spcPct val="100000"/>
              </a:lnSpc>
            </a:pPr>
            <a:r>
              <a:rPr lang="en-US" dirty="0"/>
              <a:t>Microservices are challenging and should require careful thinking!</a:t>
            </a:r>
          </a:p>
          <a:p>
            <a:pPr>
              <a:lnSpc>
                <a:spcPct val="100000"/>
              </a:lnSpc>
            </a:pPr>
            <a:r>
              <a:rPr lang="en-US" dirty="0"/>
              <a:t>Do not use them as a golden hammer or because of a hype!</a:t>
            </a:r>
          </a:p>
          <a:p>
            <a:pPr>
              <a:lnSpc>
                <a:spcPct val="100000"/>
              </a:lnSpc>
            </a:pPr>
            <a:r>
              <a:rPr lang="en-US" dirty="0"/>
              <a:t>Here is a C# microservices example: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hlinkClick r:id="rId2"/>
              </a:rPr>
              <a:t>https://bit.ly/micro-code</a:t>
            </a:r>
            <a:r>
              <a:rPr lang="en-US" dirty="0"/>
              <a:t> </a:t>
            </a:r>
          </a:p>
          <a:p>
            <a:pPr marL="0" indent="0">
              <a:lnSpc>
                <a:spcPct val="100000"/>
              </a:lnSpc>
              <a:buNone/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 move to microservices</a:t>
            </a:r>
          </a:p>
        </p:txBody>
      </p:sp>
    </p:spTree>
    <p:extLst>
      <p:ext uri="{BB962C8B-B14F-4D97-AF65-F5344CB8AC3E}">
        <p14:creationId xmlns:p14="http://schemas.microsoft.com/office/powerpoint/2010/main" val="1978378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914400" y="2667000"/>
            <a:ext cx="10363200" cy="9037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Data in Microservices</a:t>
            </a:r>
          </a:p>
        </p:txBody>
      </p:sp>
    </p:spTree>
    <p:extLst>
      <p:ext uri="{BB962C8B-B14F-4D97-AF65-F5344CB8AC3E}">
        <p14:creationId xmlns:p14="http://schemas.microsoft.com/office/powerpoint/2010/main" val="1533538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Important rules of microservices: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They should own their logic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They should own their data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The conceptual model may differ and that’s OK</a:t>
            </a:r>
          </a:p>
          <a:p>
            <a:pPr>
              <a:lnSpc>
                <a:spcPct val="100000"/>
              </a:lnSpc>
            </a:pPr>
            <a:r>
              <a:rPr lang="en-US" dirty="0"/>
              <a:t>Each microservice has its own Bounded Context</a:t>
            </a:r>
          </a:p>
          <a:p>
            <a:pPr>
              <a:lnSpc>
                <a:spcPct val="100000"/>
              </a:lnSpc>
            </a:pPr>
            <a:r>
              <a:rPr lang="en-US" dirty="0"/>
              <a:t>In traditional applications we have: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One or multiple databases (or equal)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It looks simpler initially, but the application ends up with huge</a:t>
            </a:r>
            <a:br>
              <a:rPr lang="en-US" dirty="0"/>
            </a:br>
            <a:r>
              <a:rPr lang="en-US" dirty="0"/>
              <a:t>tables which serve different subsystems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The ACID transactions are a huge advantage of the monoliths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Atomicity, Consistency, Isolation, Durability</a:t>
            </a:r>
          </a:p>
          <a:p>
            <a:pPr lvl="1">
              <a:lnSpc>
                <a:spcPct val="100000"/>
              </a:lnSpc>
            </a:pPr>
            <a:endParaRPr lang="en-US" dirty="0"/>
          </a:p>
          <a:p>
            <a:pPr marL="0" indent="0">
              <a:lnSpc>
                <a:spcPct val="100000"/>
              </a:lnSpc>
              <a:buNone/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in microservices</a:t>
            </a:r>
          </a:p>
        </p:txBody>
      </p:sp>
    </p:spTree>
    <p:extLst>
      <p:ext uri="{BB962C8B-B14F-4D97-AF65-F5344CB8AC3E}">
        <p14:creationId xmlns:p14="http://schemas.microsoft.com/office/powerpoint/2010/main" val="28383632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in microservices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C4BF678-6C43-4FBC-A1B9-E297EB879F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7287" y="2097088"/>
            <a:ext cx="7334250" cy="4167779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34270474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Data in microservices is very different</a:t>
            </a:r>
          </a:p>
          <a:p>
            <a:pPr>
              <a:lnSpc>
                <a:spcPct val="100000"/>
              </a:lnSpc>
            </a:pPr>
            <a:r>
              <a:rPr lang="en-US" dirty="0"/>
              <a:t>Much more complicated</a:t>
            </a:r>
          </a:p>
          <a:p>
            <a:pPr>
              <a:lnSpc>
                <a:spcPct val="100000"/>
              </a:lnSpc>
            </a:pPr>
            <a:r>
              <a:rPr lang="en-US" dirty="0"/>
              <a:t>Data owned by a microservice should be private to that microservice</a:t>
            </a:r>
          </a:p>
          <a:p>
            <a:pPr>
              <a:lnSpc>
                <a:spcPct val="100000"/>
              </a:lnSpc>
            </a:pPr>
            <a:r>
              <a:rPr lang="en-US" dirty="0"/>
              <a:t>The only way other microservices can access it are through its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API - REST, RPC, etc.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Messaging – AMQP</a:t>
            </a:r>
          </a:p>
          <a:p>
            <a:pPr>
              <a:lnSpc>
                <a:spcPct val="100000"/>
              </a:lnSpc>
            </a:pPr>
            <a:r>
              <a:rPr lang="en-US" dirty="0"/>
              <a:t>Encapsulating data allows you to have loosely coupled microservices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Which can evolve independently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Consider data schema migrations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</a:pPr>
            <a:endParaRPr lang="en-US" dirty="0"/>
          </a:p>
          <a:p>
            <a:pPr marL="0" indent="0">
              <a:lnSpc>
                <a:spcPct val="100000"/>
              </a:lnSpc>
              <a:buNone/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in microservices</a:t>
            </a:r>
          </a:p>
        </p:txBody>
      </p:sp>
    </p:spTree>
    <p:extLst>
      <p:ext uri="{BB962C8B-B14F-4D97-AF65-F5344CB8AC3E}">
        <p14:creationId xmlns:p14="http://schemas.microsoft.com/office/powerpoint/2010/main" val="39102807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With distributed data structures, you cannot do a single ACID transaction</a:t>
            </a:r>
          </a:p>
          <a:p>
            <a:pPr>
              <a:lnSpc>
                <a:spcPct val="100000"/>
              </a:lnSpc>
            </a:pPr>
            <a:r>
              <a:rPr lang="en-US" dirty="0"/>
              <a:t>You need to use eventual consistency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When a business process spans multiple microservices</a:t>
            </a:r>
          </a:p>
          <a:p>
            <a:pPr>
              <a:lnSpc>
                <a:spcPct val="100000"/>
              </a:lnSpc>
            </a:pPr>
            <a:r>
              <a:rPr lang="en-US" dirty="0"/>
              <a:t>It is much harder than a normal SQL JOIN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There are no constraints </a:t>
            </a:r>
          </a:p>
          <a:p>
            <a:pPr>
              <a:lnSpc>
                <a:spcPct val="100000"/>
              </a:lnSpc>
            </a:pPr>
            <a:r>
              <a:rPr lang="en-US" dirty="0"/>
              <a:t>Most relational database features cannot be fully utilized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This does not mean you must use NoSQL database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It means data management is more complex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Different microservices can use different databases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</a:pPr>
            <a:endParaRPr lang="en-US" dirty="0"/>
          </a:p>
          <a:p>
            <a:pPr marL="0" indent="0">
              <a:lnSpc>
                <a:spcPct val="100000"/>
              </a:lnSpc>
              <a:buNone/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in microservices</a:t>
            </a:r>
          </a:p>
        </p:txBody>
      </p:sp>
    </p:spTree>
    <p:extLst>
      <p:ext uri="{BB962C8B-B14F-4D97-AF65-F5344CB8AC3E}">
        <p14:creationId xmlns:p14="http://schemas.microsoft.com/office/powerpoint/2010/main" val="27309396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914400" y="2667000"/>
            <a:ext cx="10363200" cy="9037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Back to The BOUNDED CONTEXT</a:t>
            </a:r>
          </a:p>
        </p:txBody>
      </p:sp>
    </p:spTree>
    <p:extLst>
      <p:ext uri="{BB962C8B-B14F-4D97-AF65-F5344CB8AC3E}">
        <p14:creationId xmlns:p14="http://schemas.microsoft.com/office/powerpoint/2010/main" val="33199810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Central pattern in DDD and Microservices</a:t>
            </a:r>
          </a:p>
          <a:p>
            <a:pPr>
              <a:lnSpc>
                <a:spcPct val="100000"/>
              </a:lnSpc>
            </a:pPr>
            <a:r>
              <a:rPr lang="en-US" dirty="0"/>
              <a:t>Its focus is dealing with large models by dividing them into </a:t>
            </a:r>
            <a:br>
              <a:rPr lang="en-US" dirty="0"/>
            </a:br>
            <a:r>
              <a:rPr lang="en-US" dirty="0"/>
              <a:t>logical groups – Bounded Contexts</a:t>
            </a:r>
          </a:p>
          <a:p>
            <a:pPr>
              <a:lnSpc>
                <a:spcPct val="100000"/>
              </a:lnSpc>
            </a:pPr>
            <a:r>
              <a:rPr lang="en-US" dirty="0"/>
              <a:t>The logical groups should be very explicit about their relationships</a:t>
            </a:r>
          </a:p>
          <a:p>
            <a:pPr>
              <a:lnSpc>
                <a:spcPct val="100000"/>
              </a:lnSpc>
            </a:pPr>
            <a:r>
              <a:rPr lang="en-US" dirty="0"/>
              <a:t>Each Bounded Context has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Unrelated concepts – such as support ticket in a customer support context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Related concepts – products and customers</a:t>
            </a:r>
          </a:p>
          <a:p>
            <a:pPr>
              <a:lnSpc>
                <a:spcPct val="100000"/>
              </a:lnSpc>
            </a:pPr>
            <a:r>
              <a:rPr lang="en-US" dirty="0"/>
              <a:t>Different context may have completely different models of common concepts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But may share the same data identity</a:t>
            </a:r>
          </a:p>
          <a:p>
            <a:pPr marL="0" indent="0">
              <a:lnSpc>
                <a:spcPct val="100000"/>
              </a:lnSpc>
              <a:buNone/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bounded context</a:t>
            </a:r>
          </a:p>
        </p:txBody>
      </p:sp>
    </p:spTree>
    <p:extLst>
      <p:ext uri="{BB962C8B-B14F-4D97-AF65-F5344CB8AC3E}">
        <p14:creationId xmlns:p14="http://schemas.microsoft.com/office/powerpoint/2010/main" val="27030429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bounded context</a:t>
            </a:r>
          </a:p>
        </p:txBody>
      </p:sp>
      <p:pic>
        <p:nvPicPr>
          <p:cNvPr id="8" name="Picture 7" descr="A picture containing black, display, monitor, sitting&#10;&#10;Description automatically generated">
            <a:extLst>
              <a:ext uri="{FF2B5EF4-FFF2-40B4-BE49-F238E27FC236}">
                <a16:creationId xmlns:a16="http://schemas.microsoft.com/office/drawing/2014/main" id="{A9C93E23-3857-41A6-BCA5-96714DE2B2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4500" y="1913135"/>
            <a:ext cx="7283000" cy="4509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9124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Sometimes issues happen during a live stream…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And sometimes disasters happen, this is how memes are born…</a:t>
            </a:r>
          </a:p>
          <a:p>
            <a:pPr>
              <a:lnSpc>
                <a:spcPct val="100000"/>
              </a:lnSpc>
            </a:pPr>
            <a:r>
              <a:rPr lang="en-US" dirty="0"/>
              <a:t>If my Internet goes down and the stream stops: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Wait for 5 minutes, I have another one on a different network</a:t>
            </a:r>
          </a:p>
          <a:p>
            <a:pPr>
              <a:lnSpc>
                <a:spcPct val="100000"/>
              </a:lnSpc>
            </a:pPr>
            <a:r>
              <a:rPr lang="en-US" dirty="0"/>
              <a:t>If YouTube is showing “stream ended”: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 will post a new link in the comments section below this video</a:t>
            </a:r>
          </a:p>
          <a:p>
            <a:pPr>
              <a:lnSpc>
                <a:spcPct val="100000"/>
              </a:lnSpc>
            </a:pPr>
            <a:r>
              <a:rPr lang="en-US" dirty="0"/>
              <a:t>If something else happens unexpectedly: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Well, I will add a solution to this slide during my next event… </a:t>
            </a:r>
            <a:r>
              <a:rPr lang="en-US" dirty="0">
                <a:sym typeface="Wingdings" panose="05000000000000000000" pitchFamily="2" charset="2"/>
              </a:rPr>
              <a:t></a:t>
            </a:r>
          </a:p>
          <a:p>
            <a:pPr>
              <a:lnSpc>
                <a:spcPct val="100000"/>
              </a:lnSpc>
            </a:pPr>
            <a:r>
              <a:rPr lang="en-US" dirty="0">
                <a:sym typeface="Wingdings" panose="05000000000000000000" pitchFamily="2" charset="2"/>
              </a:rPr>
              <a:t>If a major showstopper is happening – no electricity, for example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/>
              <a:t>I will create a new event and we will schedule a new live stream…</a:t>
            </a:r>
            <a:endParaRPr lang="bg-BG" dirty="0"/>
          </a:p>
          <a:p>
            <a:pPr>
              <a:lnSpc>
                <a:spcPct val="100000"/>
              </a:lnSpc>
            </a:pPr>
            <a:r>
              <a:rPr lang="en-US" dirty="0"/>
              <a:t>In any case – write to </a:t>
            </a:r>
            <a:r>
              <a:rPr lang="en-US" dirty="0">
                <a:hlinkClick r:id="rId2"/>
              </a:rPr>
              <a:t>wewritesoftware@gmail.com</a:t>
            </a:r>
            <a:r>
              <a:rPr lang="en-US" dirty="0"/>
              <a:t> </a:t>
            </a:r>
          </a:p>
          <a:p>
            <a:pPr lvl="1"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Live stream troubleshooting</a:t>
            </a:r>
          </a:p>
        </p:txBody>
      </p:sp>
    </p:spTree>
    <p:extLst>
      <p:ext uri="{BB962C8B-B14F-4D97-AF65-F5344CB8AC3E}">
        <p14:creationId xmlns:p14="http://schemas.microsoft.com/office/powerpoint/2010/main" val="17500007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A microservice is like a Bounded Context</a:t>
            </a:r>
          </a:p>
          <a:p>
            <a:pPr>
              <a:lnSpc>
                <a:spcPct val="100000"/>
              </a:lnSpc>
            </a:pPr>
            <a:r>
              <a:rPr lang="en-US" dirty="0"/>
              <a:t>A separate process for each Bounded Context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With protocols for communication – HTTP, Web Sockets, or AMQP</a:t>
            </a:r>
          </a:p>
          <a:p>
            <a:pPr>
              <a:lnSpc>
                <a:spcPct val="100000"/>
              </a:lnSpc>
            </a:pPr>
            <a:r>
              <a:rPr lang="en-US" dirty="0"/>
              <a:t>Defining a microservice for each Bounded Context in your business domain</a:t>
            </a:r>
            <a:br>
              <a:rPr lang="en-US" dirty="0"/>
            </a:br>
            <a:r>
              <a:rPr lang="en-US" dirty="0"/>
              <a:t>is a good start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But don’t be constrained by it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Sometimes a Bounded Context have multiple microservices</a:t>
            </a:r>
          </a:p>
          <a:p>
            <a:pPr>
              <a:lnSpc>
                <a:spcPct val="100000"/>
              </a:lnSpc>
            </a:pPr>
            <a:r>
              <a:rPr lang="en-US" dirty="0"/>
              <a:t>Just don’t create </a:t>
            </a:r>
            <a:r>
              <a:rPr lang="en-US" dirty="0" err="1"/>
              <a:t>nanoservices</a:t>
            </a:r>
            <a:r>
              <a:rPr lang="en-US" dirty="0"/>
              <a:t>!</a:t>
            </a:r>
          </a:p>
          <a:p>
            <a:pPr marL="0" indent="0">
              <a:lnSpc>
                <a:spcPct val="100000"/>
              </a:lnSpc>
              <a:buNone/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bounded context</a:t>
            </a:r>
          </a:p>
        </p:txBody>
      </p:sp>
    </p:spTree>
    <p:extLst>
      <p:ext uri="{BB962C8B-B14F-4D97-AF65-F5344CB8AC3E}">
        <p14:creationId xmlns:p14="http://schemas.microsoft.com/office/powerpoint/2010/main" val="40516776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914400" y="2667000"/>
            <a:ext cx="10363200" cy="9037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BEFORE WE CONTINUE…</a:t>
            </a:r>
          </a:p>
        </p:txBody>
      </p:sp>
    </p:spTree>
    <p:extLst>
      <p:ext uri="{BB962C8B-B14F-4D97-AF65-F5344CB8AC3E}">
        <p14:creationId xmlns:p14="http://schemas.microsoft.com/office/powerpoint/2010/main" val="8027666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Everyone who got a paid ticket – 53 people in total! Thank you!</a:t>
            </a:r>
          </a:p>
          <a:p>
            <a:pPr>
              <a:lnSpc>
                <a:spcPct val="100000"/>
              </a:lnSpc>
            </a:pPr>
            <a:r>
              <a:rPr lang="en-US" dirty="0"/>
              <a:t>Top supporter – </a:t>
            </a:r>
            <a:r>
              <a:rPr lang="en-GB" b="1" dirty="0"/>
              <a:t>Georgi </a:t>
            </a:r>
            <a:r>
              <a:rPr lang="en-GB" b="1" dirty="0" err="1"/>
              <a:t>Georgiev</a:t>
            </a:r>
            <a:r>
              <a:rPr lang="en-GB" b="1" dirty="0"/>
              <a:t> </a:t>
            </a:r>
            <a:r>
              <a:rPr lang="en-US" dirty="0"/>
              <a:t>– </a:t>
            </a:r>
            <a:r>
              <a:rPr lang="en-US" b="1" dirty="0"/>
              <a:t>50 BGN</a:t>
            </a:r>
            <a:r>
              <a:rPr lang="en-US" dirty="0"/>
              <a:t>! Thank you, you rock! &lt;3 </a:t>
            </a:r>
          </a:p>
          <a:p>
            <a:pPr>
              <a:lnSpc>
                <a:spcPct val="100000"/>
              </a:lnSpc>
            </a:pPr>
            <a:r>
              <a:rPr lang="en-US" dirty="0"/>
              <a:t>Thanks to – </a:t>
            </a:r>
            <a:r>
              <a:rPr lang="en-US" sz="1800" b="1" dirty="0"/>
              <a:t>Nikolay, Nikolay, Vladimir, Ivaylo, Pavel, Georgi , </a:t>
            </a:r>
            <a:r>
              <a:rPr lang="en-US" sz="1800" b="1" dirty="0" err="1"/>
              <a:t>Albena</a:t>
            </a:r>
            <a:r>
              <a:rPr lang="en-US" sz="1800" b="1" dirty="0"/>
              <a:t>, Ani, </a:t>
            </a:r>
            <a:br>
              <a:rPr lang="en-US" sz="1800" b="1" dirty="0"/>
            </a:br>
            <a:r>
              <a:rPr lang="en-US" sz="1800" b="1" dirty="0"/>
              <a:t>Nikolay, </a:t>
            </a:r>
            <a:r>
              <a:rPr lang="bg-BG" sz="1800" b="1" dirty="0"/>
              <a:t>Борислав, </a:t>
            </a:r>
            <a:r>
              <a:rPr lang="en-US" sz="1800" b="1" dirty="0"/>
              <a:t>Diana, </a:t>
            </a:r>
            <a:r>
              <a:rPr lang="bg-BG" sz="1800" b="1" dirty="0"/>
              <a:t>Владимир, </a:t>
            </a:r>
            <a:r>
              <a:rPr lang="en-US" sz="1800" b="1" dirty="0" err="1"/>
              <a:t>Mariyana</a:t>
            </a:r>
            <a:r>
              <a:rPr lang="en-US" sz="1800" b="1" dirty="0"/>
              <a:t>, Mira, </a:t>
            </a:r>
            <a:r>
              <a:rPr lang="en-US" sz="1800" b="1" dirty="0" err="1"/>
              <a:t>Borislav</a:t>
            </a:r>
            <a:r>
              <a:rPr lang="en-US" sz="1800" b="1" dirty="0"/>
              <a:t>, </a:t>
            </a:r>
            <a:r>
              <a:rPr lang="bg-BG" sz="1800" b="1" dirty="0"/>
              <a:t>Владимир, </a:t>
            </a:r>
            <a:br>
              <a:rPr lang="en-US" sz="1800" b="1" dirty="0"/>
            </a:br>
            <a:r>
              <a:rPr lang="en-US" sz="1800" b="1" dirty="0" err="1"/>
              <a:t>Radoslav</a:t>
            </a:r>
            <a:r>
              <a:rPr lang="en-US" sz="1800" b="1" dirty="0"/>
              <a:t>, </a:t>
            </a:r>
            <a:r>
              <a:rPr lang="en-US" sz="1800" b="1" dirty="0" err="1"/>
              <a:t>Teodor</a:t>
            </a:r>
            <a:r>
              <a:rPr lang="en-US" sz="1800" b="1" dirty="0"/>
              <a:t>, </a:t>
            </a:r>
            <a:r>
              <a:rPr lang="en-US" sz="1800" b="1" dirty="0" err="1"/>
              <a:t>Hristo</a:t>
            </a:r>
            <a:r>
              <a:rPr lang="en-US" sz="1800" b="1" dirty="0"/>
              <a:t>, </a:t>
            </a:r>
            <a:r>
              <a:rPr lang="bg-BG" sz="1800" b="1" dirty="0"/>
              <a:t>Калин, </a:t>
            </a:r>
            <a:r>
              <a:rPr lang="en-US" sz="1800" b="1" dirty="0" err="1"/>
              <a:t>Stoil</a:t>
            </a:r>
            <a:r>
              <a:rPr lang="en-US" sz="1800" b="1" dirty="0"/>
              <a:t>, </a:t>
            </a:r>
            <a:r>
              <a:rPr lang="en-US" sz="1800" b="1" dirty="0" err="1"/>
              <a:t>Emiliyan</a:t>
            </a:r>
            <a:r>
              <a:rPr lang="en-US" sz="1800" b="1" dirty="0"/>
              <a:t>, Daniel, </a:t>
            </a:r>
            <a:r>
              <a:rPr lang="en-US" sz="1800" b="1" dirty="0" err="1"/>
              <a:t>Petar</a:t>
            </a:r>
            <a:r>
              <a:rPr lang="en-US" sz="1800" b="1" dirty="0"/>
              <a:t>, </a:t>
            </a:r>
            <a:r>
              <a:rPr lang="bg-BG" sz="1800" b="1" dirty="0"/>
              <a:t>Мирослава, </a:t>
            </a:r>
            <a:br>
              <a:rPr lang="en-US" sz="1800" b="1" dirty="0"/>
            </a:br>
            <a:r>
              <a:rPr lang="en-US" sz="1800" b="1" dirty="0"/>
              <a:t>Svetoslav, Zlatko, </a:t>
            </a:r>
            <a:r>
              <a:rPr lang="bg-BG" sz="1800" b="1" dirty="0"/>
              <a:t>Рая, </a:t>
            </a:r>
            <a:r>
              <a:rPr lang="en-US" sz="1800" b="1" dirty="0" err="1"/>
              <a:t>Elitsa</a:t>
            </a:r>
            <a:r>
              <a:rPr lang="en-US" sz="1800" b="1" dirty="0"/>
              <a:t>, </a:t>
            </a:r>
            <a:r>
              <a:rPr lang="en-US" sz="1800" b="1" dirty="0" err="1"/>
              <a:t>Lyuboslav</a:t>
            </a:r>
            <a:r>
              <a:rPr lang="en-US" sz="1800" b="1" dirty="0"/>
              <a:t>, </a:t>
            </a:r>
            <a:r>
              <a:rPr lang="en-US" sz="1800" b="1" dirty="0" err="1"/>
              <a:t>Teodor</a:t>
            </a:r>
            <a:r>
              <a:rPr lang="en-US" sz="1800" b="1" dirty="0"/>
              <a:t>, </a:t>
            </a:r>
            <a:r>
              <a:rPr lang="en-US" sz="1800" b="1" dirty="0" err="1"/>
              <a:t>Svilen</a:t>
            </a:r>
            <a:r>
              <a:rPr lang="en-US" sz="1800" b="1" dirty="0"/>
              <a:t>, </a:t>
            </a:r>
            <a:r>
              <a:rPr lang="en-US" sz="1800" b="1" dirty="0" err="1"/>
              <a:t>Dinyo</a:t>
            </a:r>
            <a:r>
              <a:rPr lang="en-US" sz="1800" b="1" dirty="0"/>
              <a:t>, Nikolay, </a:t>
            </a:r>
            <a:br>
              <a:rPr lang="en-US" sz="1800" b="1" dirty="0"/>
            </a:br>
            <a:r>
              <a:rPr lang="en-US" sz="1800" b="1" dirty="0" err="1"/>
              <a:t>Hristo</a:t>
            </a:r>
            <a:r>
              <a:rPr lang="en-US" sz="1800" b="1" dirty="0"/>
              <a:t>, </a:t>
            </a:r>
            <a:r>
              <a:rPr lang="bg-BG" sz="1800" b="1" dirty="0"/>
              <a:t>Иван, </a:t>
            </a:r>
            <a:r>
              <a:rPr lang="en-US" sz="1800" b="1" dirty="0"/>
              <a:t>Tanya, Sonya, </a:t>
            </a:r>
            <a:r>
              <a:rPr lang="en-US" sz="1800" b="1" dirty="0" err="1"/>
              <a:t>Petar</a:t>
            </a:r>
            <a:r>
              <a:rPr lang="en-US" sz="1800" b="1" dirty="0"/>
              <a:t>, Grigoris, </a:t>
            </a:r>
            <a:r>
              <a:rPr lang="en-US" sz="1800" b="1" dirty="0" err="1"/>
              <a:t>Hristina</a:t>
            </a:r>
            <a:r>
              <a:rPr lang="en-US" sz="1800" b="1" dirty="0"/>
              <a:t>, </a:t>
            </a:r>
            <a:r>
              <a:rPr lang="en-US" sz="1800" b="1" dirty="0" err="1"/>
              <a:t>Yavor</a:t>
            </a:r>
            <a:r>
              <a:rPr lang="en-US" sz="1800" b="1" dirty="0"/>
              <a:t>, </a:t>
            </a:r>
            <a:r>
              <a:rPr lang="en-US" sz="1800" b="1" dirty="0" err="1"/>
              <a:t>Plamen</a:t>
            </a:r>
            <a:r>
              <a:rPr lang="en-US" sz="1800" b="1" dirty="0"/>
              <a:t>, Ivan, </a:t>
            </a:r>
            <a:br>
              <a:rPr lang="en-US" sz="1800" b="1" dirty="0"/>
            </a:br>
            <a:r>
              <a:rPr lang="en-US" sz="1800" b="1" dirty="0"/>
              <a:t>Iva, </a:t>
            </a:r>
            <a:r>
              <a:rPr lang="en-US" sz="1800" b="1" dirty="0" err="1"/>
              <a:t>Petar</a:t>
            </a:r>
            <a:r>
              <a:rPr lang="en-US" sz="1800" b="1" dirty="0"/>
              <a:t>, </a:t>
            </a:r>
            <a:r>
              <a:rPr lang="en-US" sz="1800" b="1" dirty="0" err="1"/>
              <a:t>Tugay</a:t>
            </a:r>
            <a:r>
              <a:rPr lang="en-US" sz="1800" b="1" dirty="0"/>
              <a:t>, </a:t>
            </a:r>
            <a:r>
              <a:rPr lang="en-US" sz="1800" b="1" dirty="0" err="1"/>
              <a:t>Dimitar</a:t>
            </a:r>
            <a:r>
              <a:rPr lang="en-US" sz="1800" b="1" dirty="0"/>
              <a:t>, </a:t>
            </a:r>
            <a:r>
              <a:rPr lang="en-US" sz="1800" b="1" dirty="0" err="1"/>
              <a:t>Kalina</a:t>
            </a:r>
            <a:r>
              <a:rPr lang="en-US" sz="1800" b="1" dirty="0"/>
              <a:t>, </a:t>
            </a:r>
            <a:r>
              <a:rPr lang="en-US" sz="1800" b="1" dirty="0" err="1"/>
              <a:t>Ivelin</a:t>
            </a:r>
            <a:r>
              <a:rPr lang="en-US" sz="1800" b="1" dirty="0"/>
              <a:t>, Viktor, Ivan, Ivaylo</a:t>
            </a:r>
          </a:p>
          <a:p>
            <a:pPr>
              <a:lnSpc>
                <a:spcPct val="100000"/>
              </a:lnSpc>
            </a:pPr>
            <a:r>
              <a:rPr lang="en-US" sz="1600" dirty="0"/>
              <a:t>And everyone who supported the initiative during the years!</a:t>
            </a:r>
            <a:endParaRPr lang="en-US" sz="20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Huge THANKS for your support &amp; TRUST!</a:t>
            </a:r>
          </a:p>
        </p:txBody>
      </p:sp>
    </p:spTree>
    <p:extLst>
      <p:ext uri="{BB962C8B-B14F-4D97-AF65-F5344CB8AC3E}">
        <p14:creationId xmlns:p14="http://schemas.microsoft.com/office/powerpoint/2010/main" val="30703413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I prefer to call them “Pay what you want”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Depending on how much you value the provided knowledge</a:t>
            </a:r>
          </a:p>
          <a:p>
            <a:pPr>
              <a:lnSpc>
                <a:spcPct val="100000"/>
              </a:lnSpc>
            </a:pPr>
            <a:r>
              <a:rPr lang="en-US" dirty="0"/>
              <a:t>It takes me a considerable amount of free time to prepare these lectures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And I want them to be perfect and complete!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 put my soul in them!</a:t>
            </a:r>
          </a:p>
          <a:p>
            <a:pPr>
              <a:lnSpc>
                <a:spcPct val="100000"/>
              </a:lnSpc>
            </a:pPr>
            <a:r>
              <a:rPr lang="en-US" dirty="0"/>
              <a:t>For this reason, I will be extremely thankful, if you decide to </a:t>
            </a:r>
            <a:br>
              <a:rPr lang="en-US" dirty="0"/>
            </a:br>
            <a:r>
              <a:rPr lang="en-US" dirty="0"/>
              <a:t>support me and my projects!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It is never expected, but always appreciated!</a:t>
            </a:r>
          </a:p>
          <a:p>
            <a:pPr>
              <a:lnSpc>
                <a:spcPct val="100000"/>
              </a:lnSpc>
            </a:pPr>
            <a:r>
              <a:rPr lang="en-US" dirty="0"/>
              <a:t>The easiest way is via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PayPal: </a:t>
            </a:r>
            <a:r>
              <a:rPr lang="en-GB" b="1" dirty="0">
                <a:hlinkClick r:id="rId2"/>
              </a:rPr>
              <a:t>http://paypal.me/ivaylokenov</a:t>
            </a:r>
            <a:r>
              <a:rPr lang="bg-BG" b="1" dirty="0"/>
              <a:t> </a:t>
            </a:r>
            <a:endParaRPr lang="en-US" b="1" dirty="0"/>
          </a:p>
          <a:p>
            <a:pPr lvl="1">
              <a:lnSpc>
                <a:spcPct val="100000"/>
              </a:lnSpc>
            </a:pPr>
            <a:r>
              <a:rPr lang="en-US" dirty="0" err="1"/>
              <a:t>Revolut</a:t>
            </a:r>
            <a:r>
              <a:rPr lang="en-US" dirty="0"/>
              <a:t>: </a:t>
            </a:r>
            <a:r>
              <a:rPr lang="en-US" b="1" dirty="0"/>
              <a:t>@ivaylokenov</a:t>
            </a:r>
          </a:p>
          <a:p>
            <a:pPr lvl="1"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These events are not Exactly free</a:t>
            </a:r>
          </a:p>
        </p:txBody>
      </p:sp>
    </p:spTree>
    <p:extLst>
      <p:ext uri="{BB962C8B-B14F-4D97-AF65-F5344CB8AC3E}">
        <p14:creationId xmlns:p14="http://schemas.microsoft.com/office/powerpoint/2010/main" val="12654825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914400" y="2667000"/>
            <a:ext cx="10363200" cy="9037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Logical VS Physical Architecture</a:t>
            </a:r>
          </a:p>
        </p:txBody>
      </p:sp>
    </p:spTree>
    <p:extLst>
      <p:ext uri="{BB962C8B-B14F-4D97-AF65-F5344CB8AC3E}">
        <p14:creationId xmlns:p14="http://schemas.microsoft.com/office/powerpoint/2010/main" val="13155617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There is a distinction between the logical and the physical architecture</a:t>
            </a:r>
          </a:p>
          <a:p>
            <a:pPr>
              <a:lnSpc>
                <a:spcPct val="100000"/>
              </a:lnSpc>
            </a:pPr>
            <a:r>
              <a:rPr lang="en-US" dirty="0"/>
              <a:t>The logical boundaries of the application do not need to map one-to-one</a:t>
            </a:r>
            <a:br>
              <a:rPr lang="en-US" dirty="0"/>
            </a:br>
            <a:r>
              <a:rPr lang="en-US" dirty="0"/>
              <a:t>to the physical deployment architecture</a:t>
            </a:r>
          </a:p>
          <a:p>
            <a:pPr>
              <a:lnSpc>
                <a:spcPct val="100000"/>
              </a:lnSpc>
            </a:pPr>
            <a:r>
              <a:rPr lang="en-US" dirty="0"/>
              <a:t>If you identity your Bounded Contexts, it does not mean that it is best to implement</a:t>
            </a:r>
            <a:br>
              <a:rPr lang="en-US" dirty="0"/>
            </a:br>
            <a:r>
              <a:rPr lang="en-US" dirty="0"/>
              <a:t>each one as a microservice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Some Bounded Contexts may need multiple physical servers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As long as your Bounded Context is independently versioned, deployed, and scaled</a:t>
            </a:r>
          </a:p>
          <a:p>
            <a:pPr>
              <a:lnSpc>
                <a:spcPct val="100000"/>
              </a:lnSpc>
            </a:pPr>
            <a:r>
              <a:rPr lang="en-US" dirty="0"/>
              <a:t>Most commonly you will have one microservice per Bounded Context but</a:t>
            </a:r>
            <a:br>
              <a:rPr lang="en-US" dirty="0"/>
            </a:br>
            <a:r>
              <a:rPr lang="en-US" dirty="0"/>
              <a:t>that should not be a strict rule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Logical VS Physical Architecture</a:t>
            </a:r>
          </a:p>
        </p:txBody>
      </p:sp>
    </p:spTree>
    <p:extLst>
      <p:ext uri="{BB962C8B-B14F-4D97-AF65-F5344CB8AC3E}">
        <p14:creationId xmlns:p14="http://schemas.microsoft.com/office/powerpoint/2010/main" val="38849424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Consider the following catalog microservice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You may decide to split the internal servers, so that you can scale them better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Logical VS Physical Architecture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56F7ECE-3DE3-4469-BF34-97F06DA7BF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2675" y="2303720"/>
            <a:ext cx="5240777" cy="323809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578226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914400" y="2667000"/>
            <a:ext cx="10363200" cy="9037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DISTRIBUTED DATA Challenges</a:t>
            </a:r>
          </a:p>
        </p:txBody>
      </p:sp>
    </p:spTree>
    <p:extLst>
      <p:ext uri="{BB962C8B-B14F-4D97-AF65-F5344CB8AC3E}">
        <p14:creationId xmlns:p14="http://schemas.microsoft.com/office/powerpoint/2010/main" val="26815213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Each microservice should be autonomous, yet part of the whole system</a:t>
            </a:r>
          </a:p>
          <a:p>
            <a:pPr>
              <a:lnSpc>
                <a:spcPct val="100000"/>
              </a:lnSpc>
            </a:pPr>
            <a:r>
              <a:rPr lang="en-US" dirty="0"/>
              <a:t>First try to identity “islands” of data and different business contexts  </a:t>
            </a:r>
          </a:p>
          <a:p>
            <a:pPr>
              <a:lnSpc>
                <a:spcPct val="100000"/>
              </a:lnSpc>
            </a:pPr>
            <a:r>
              <a:rPr lang="en-US" dirty="0"/>
              <a:t>Then try to define the entities in each business context</a:t>
            </a:r>
          </a:p>
          <a:p>
            <a:pPr>
              <a:lnSpc>
                <a:spcPct val="100000"/>
              </a:lnSpc>
            </a:pPr>
            <a:r>
              <a:rPr lang="en-US" dirty="0"/>
              <a:t>Some entities may be the same with different names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For example – a user can be user, buyer, and customer at the same time</a:t>
            </a:r>
          </a:p>
          <a:p>
            <a:pPr>
              <a:lnSpc>
                <a:spcPct val="100000"/>
              </a:lnSpc>
            </a:pPr>
            <a:r>
              <a:rPr lang="en-US" dirty="0"/>
              <a:t>The main goal is to minimize the coupling between the contexts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HOW TO DEFINE BOUNDARIES</a:t>
            </a:r>
          </a:p>
        </p:txBody>
      </p:sp>
    </p:spTree>
    <p:extLst>
      <p:ext uri="{BB962C8B-B14F-4D97-AF65-F5344CB8AC3E}">
        <p14:creationId xmlns:p14="http://schemas.microsoft.com/office/powerpoint/2010/main" val="323231423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Often, you will need to retrieve data from multiple microservices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While avoiding too much “chitty-chat” between them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Examples: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User information from the Identity, Catalog and Shopping Cart services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Complex report involving many tables across the system</a:t>
            </a:r>
          </a:p>
          <a:p>
            <a:pPr>
              <a:lnSpc>
                <a:spcPct val="100000"/>
              </a:lnSpc>
            </a:pPr>
            <a:r>
              <a:rPr lang="en-US" dirty="0"/>
              <a:t>You do not have a simple solution and it depends on the query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API Gateway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CQRS with query/read tables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“Cold Data” in central databases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Query than span multiple services</a:t>
            </a:r>
          </a:p>
        </p:txBody>
      </p:sp>
    </p:spTree>
    <p:extLst>
      <p:ext uri="{BB962C8B-B14F-4D97-AF65-F5344CB8AC3E}">
        <p14:creationId xmlns:p14="http://schemas.microsoft.com/office/powerpoint/2010/main" val="15990085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05485" y="1670650"/>
            <a:ext cx="8648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000" b="1" noProof="1"/>
              <a:t>Ivaylo Kenov</a:t>
            </a:r>
            <a:r>
              <a:rPr lang="bg-BG" sz="2000" b="1" noProof="1"/>
              <a:t> –</a:t>
            </a:r>
            <a:r>
              <a:rPr lang="en-US" sz="2000" b="1" noProof="1"/>
              <a:t> Quality Code Advocate</a:t>
            </a:r>
          </a:p>
          <a:p>
            <a:pPr lvl="1">
              <a:lnSpc>
                <a:spcPct val="110000"/>
              </a:lnSpc>
              <a:spcBef>
                <a:spcPts val="0"/>
              </a:spcBef>
            </a:pPr>
            <a:r>
              <a:rPr lang="en-US" sz="1800" dirty="0"/>
              <a:t>Various job titles at the same time:</a:t>
            </a:r>
            <a:endParaRPr lang="bg-BG" sz="1800" dirty="0"/>
          </a:p>
          <a:p>
            <a:pPr lvl="2">
              <a:lnSpc>
                <a:spcPct val="110000"/>
              </a:lnSpc>
              <a:spcBef>
                <a:spcPts val="0"/>
              </a:spcBef>
            </a:pPr>
            <a:r>
              <a:rPr lang="en-US" sz="1600" dirty="0"/>
              <a:t>Organizer &amp; Speaker @ Code It Up</a:t>
            </a:r>
          </a:p>
          <a:p>
            <a:pPr lvl="2">
              <a:lnSpc>
                <a:spcPct val="110000"/>
              </a:lnSpc>
              <a:spcBef>
                <a:spcPts val="0"/>
              </a:spcBef>
            </a:pPr>
            <a:r>
              <a:rPr lang="en-US" sz="1600" dirty="0"/>
              <a:t>CTO @ </a:t>
            </a:r>
            <a:r>
              <a:rPr lang="en-US" sz="1600" dirty="0" err="1"/>
              <a:t>SoftUni</a:t>
            </a:r>
            <a:endParaRPr lang="en-US" sz="1600" dirty="0"/>
          </a:p>
          <a:p>
            <a:pPr lvl="2">
              <a:lnSpc>
                <a:spcPct val="110000"/>
              </a:lnSpc>
              <a:spcBef>
                <a:spcPts val="0"/>
              </a:spcBef>
            </a:pPr>
            <a:r>
              <a:rPr lang="en-US" sz="1600" dirty="0"/>
              <a:t>Full Stack Technical Trainer @ Everywhere</a:t>
            </a:r>
          </a:p>
          <a:p>
            <a:pPr lvl="2">
              <a:lnSpc>
                <a:spcPct val="110000"/>
              </a:lnSpc>
              <a:spcBef>
                <a:spcPts val="0"/>
              </a:spcBef>
            </a:pPr>
            <a:r>
              <a:rPr lang="en-US" sz="1600" dirty="0"/>
              <a:t>Code General @ </a:t>
            </a:r>
            <a:r>
              <a:rPr lang="en-US" sz="1600" dirty="0">
                <a:hlinkClick r:id="rId2"/>
              </a:rPr>
              <a:t>https://docs.mytestedasp.net/</a:t>
            </a:r>
            <a:r>
              <a:rPr lang="en-US" sz="1600" dirty="0"/>
              <a:t> </a:t>
            </a:r>
          </a:p>
          <a:p>
            <a:pPr lvl="2">
              <a:lnSpc>
                <a:spcPct val="110000"/>
              </a:lnSpc>
              <a:spcBef>
                <a:spcPts val="0"/>
              </a:spcBef>
            </a:pPr>
            <a:r>
              <a:rPr lang="en-US" sz="1600" dirty="0"/>
              <a:t>Meme Copy Machine @ Daily Programming Fun </a:t>
            </a:r>
          </a:p>
          <a:p>
            <a:pPr lvl="2">
              <a:lnSpc>
                <a:spcPct val="110000"/>
              </a:lnSpc>
              <a:spcBef>
                <a:spcPts val="0"/>
              </a:spcBef>
            </a:pPr>
            <a:r>
              <a:rPr lang="en-US" sz="1600" i="1" dirty="0"/>
              <a:t>{Insert Job Title Here}</a:t>
            </a:r>
          </a:p>
          <a:p>
            <a:pPr lvl="1">
              <a:lnSpc>
                <a:spcPct val="110000"/>
              </a:lnSpc>
              <a:spcBef>
                <a:spcPts val="0"/>
              </a:spcBef>
            </a:pPr>
            <a:r>
              <a:rPr lang="en-US" sz="1800" dirty="0"/>
              <a:t>Contacts</a:t>
            </a:r>
          </a:p>
          <a:p>
            <a:pPr lvl="2">
              <a:lnSpc>
                <a:spcPct val="110000"/>
              </a:lnSpc>
              <a:spcBef>
                <a:spcPts val="0"/>
              </a:spcBef>
            </a:pPr>
            <a:r>
              <a:rPr lang="en-US" sz="1600" dirty="0">
                <a:hlinkClick r:id="rId3"/>
              </a:rPr>
              <a:t>https://github.com/ivaylokenov</a:t>
            </a:r>
            <a:r>
              <a:rPr lang="en-US" sz="1600" dirty="0"/>
              <a:t> </a:t>
            </a:r>
          </a:p>
          <a:p>
            <a:pPr lvl="2">
              <a:lnSpc>
                <a:spcPct val="110000"/>
              </a:lnSpc>
              <a:spcBef>
                <a:spcPts val="0"/>
              </a:spcBef>
            </a:pPr>
            <a:r>
              <a:rPr lang="en-US" sz="1600" dirty="0">
                <a:hlinkClick r:id="rId4"/>
              </a:rPr>
              <a:t>https://facebook.com/ivaylo.kenov</a:t>
            </a:r>
            <a:endParaRPr lang="en-US" sz="1600" dirty="0"/>
          </a:p>
          <a:p>
            <a:pPr lvl="2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dirty="0">
                <a:hlinkClick r:id="rId5"/>
              </a:rPr>
              <a:t>https://linkedin.com/in/kenov</a:t>
            </a:r>
            <a:r>
              <a:rPr lang="en-US" sz="1600" dirty="0"/>
              <a:t> </a:t>
            </a:r>
          </a:p>
          <a:p>
            <a:pPr lvl="2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dirty="0">
                <a:hlinkClick r:id="rId6"/>
              </a:rPr>
              <a:t>https://www.instagram.com/ivaylokenov/</a:t>
            </a:r>
            <a:endParaRPr lang="en-US" sz="1600" dirty="0"/>
          </a:p>
          <a:p>
            <a:pPr lvl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800" dirty="0"/>
              <a:t>YouTube &amp; Blog</a:t>
            </a:r>
            <a:endParaRPr lang="bg-BG" dirty="0"/>
          </a:p>
          <a:p>
            <a:pPr lvl="2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dirty="0">
                <a:hlinkClick r:id="rId7"/>
              </a:rPr>
              <a:t>https://www.youtube.com/c/CodeItUpWithIvo</a:t>
            </a:r>
            <a:r>
              <a:rPr lang="en-US" sz="1600" dirty="0"/>
              <a:t> </a:t>
            </a:r>
          </a:p>
          <a:p>
            <a:pPr lvl="2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dirty="0">
                <a:hlinkClick r:id="rId8"/>
              </a:rPr>
              <a:t>https://codeitup.today/</a:t>
            </a:r>
            <a:r>
              <a:rPr lang="en-US" sz="1600" dirty="0"/>
              <a:t> 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Presenter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7CF75C8-30E5-464B-8C48-36F42680B9D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54274" y="1970786"/>
            <a:ext cx="3940919" cy="3429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82218060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API Gateway – separate microservice for aggregation purposes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Be careful with this one, it may lead to a chokepoint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You can create multiple fine-grained gateways for different “verticals” of the business</a:t>
            </a:r>
          </a:p>
          <a:p>
            <a:pPr>
              <a:lnSpc>
                <a:spcPct val="100000"/>
              </a:lnSpc>
            </a:pPr>
            <a:r>
              <a:rPr lang="en-US" dirty="0"/>
              <a:t>CQRS with query/read tables – generate in advance the data in a read-only table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Improves performance, but needs additional work and eventual consistency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You should use event-driven communication to update the tables</a:t>
            </a:r>
          </a:p>
          <a:p>
            <a:pPr>
              <a:lnSpc>
                <a:spcPct val="100000"/>
              </a:lnSpc>
            </a:pPr>
            <a:r>
              <a:rPr lang="en-US" dirty="0"/>
              <a:t>“Cold Data” in central databases – extract separate databases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For complex reports with no real-time data	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Event-driven communication or database import/export tools</a:t>
            </a:r>
          </a:p>
          <a:p>
            <a:pPr>
              <a:lnSpc>
                <a:spcPct val="100000"/>
              </a:lnSpc>
            </a:pPr>
            <a:r>
              <a:rPr lang="en-US" dirty="0"/>
              <a:t>NOTE: If you constantly need data from multiple services</a:t>
            </a:r>
            <a:br>
              <a:rPr lang="en-US" dirty="0"/>
            </a:br>
            <a:r>
              <a:rPr lang="en-US" dirty="0"/>
              <a:t>that may be a bad design and consider </a:t>
            </a:r>
            <a:br>
              <a:rPr lang="en-US" dirty="0"/>
            </a:br>
            <a:r>
              <a:rPr lang="en-US" dirty="0"/>
              <a:t>merging microservices into a single entity (remember </a:t>
            </a:r>
            <a:r>
              <a:rPr lang="en-US" dirty="0" err="1"/>
              <a:t>nanoservices</a:t>
            </a:r>
            <a:r>
              <a:rPr lang="en-US" dirty="0"/>
              <a:t>?)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Query than span multiple services</a:t>
            </a:r>
          </a:p>
        </p:txBody>
      </p:sp>
    </p:spTree>
    <p:extLst>
      <p:ext uri="{BB962C8B-B14F-4D97-AF65-F5344CB8AC3E}">
        <p14:creationId xmlns:p14="http://schemas.microsoft.com/office/powerpoint/2010/main" val="105152116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The challenge is to implement end-to-end business processes </a:t>
            </a:r>
            <a:br>
              <a:rPr lang="en-US" dirty="0"/>
            </a:br>
            <a:r>
              <a:rPr lang="en-US" dirty="0"/>
              <a:t>while keeping consistency across microservices</a:t>
            </a:r>
          </a:p>
          <a:p>
            <a:pPr>
              <a:lnSpc>
                <a:spcPct val="100000"/>
              </a:lnSpc>
            </a:pPr>
            <a:r>
              <a:rPr lang="en-US" dirty="0"/>
              <a:t>An example: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Catalog microservice – maintains information about products (including price)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Shopping Cart microservice – maintains current chosen products and price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When a product price is updated – you need to update the cart too (and show a message)</a:t>
            </a:r>
          </a:p>
          <a:p>
            <a:pPr>
              <a:lnSpc>
                <a:spcPct val="100000"/>
              </a:lnSpc>
            </a:pPr>
            <a:r>
              <a:rPr lang="en-US" dirty="0"/>
              <a:t>In monolithic application this should be fairly easy</a:t>
            </a:r>
          </a:p>
          <a:p>
            <a:pPr>
              <a:lnSpc>
                <a:spcPct val="100000"/>
              </a:lnSpc>
            </a:pPr>
            <a:r>
              <a:rPr lang="en-US" dirty="0"/>
              <a:t>But with microservices – no service should include tables/storage from another one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And it should never call direct queries to them</a:t>
            </a:r>
          </a:p>
          <a:p>
            <a:pPr>
              <a:lnSpc>
                <a:spcPct val="100000"/>
              </a:lnSpc>
            </a:pPr>
            <a:r>
              <a:rPr lang="en-US" dirty="0"/>
              <a:t>Solution is event-based communication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Publish-Subscribe pattern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Consistency between services</a:t>
            </a:r>
          </a:p>
        </p:txBody>
      </p:sp>
    </p:spTree>
    <p:extLst>
      <p:ext uri="{BB962C8B-B14F-4D97-AF65-F5344CB8AC3E}">
        <p14:creationId xmlns:p14="http://schemas.microsoft.com/office/powerpoint/2010/main" val="299040150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Consistency between services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62F48B-7086-4F23-BF4F-19B7F4596F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9528" y="1830706"/>
            <a:ext cx="7889767" cy="4408776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151215802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The challenge about communication is not so much about the protocols</a:t>
            </a:r>
          </a:p>
          <a:p>
            <a:pPr>
              <a:lnSpc>
                <a:spcPct val="100000"/>
              </a:lnSpc>
            </a:pPr>
            <a:r>
              <a:rPr lang="en-US" dirty="0"/>
              <a:t>But more about the style and couplings</a:t>
            </a:r>
          </a:p>
          <a:p>
            <a:pPr>
              <a:lnSpc>
                <a:spcPct val="100000"/>
              </a:lnSpc>
            </a:pPr>
            <a:r>
              <a:rPr lang="en-US" dirty="0"/>
              <a:t>Because when failure occurs - the more coupled the system, </a:t>
            </a:r>
            <a:br>
              <a:rPr lang="en-US" dirty="0"/>
            </a:br>
            <a:r>
              <a:rPr lang="en-US" dirty="0"/>
              <a:t>the bigger issues you will have</a:t>
            </a:r>
          </a:p>
          <a:p>
            <a:pPr>
              <a:lnSpc>
                <a:spcPct val="100000"/>
              </a:lnSpc>
            </a:pPr>
            <a:r>
              <a:rPr lang="en-US" dirty="0"/>
              <a:t>Partial failures will happen, so you need to design the system</a:t>
            </a:r>
            <a:br>
              <a:rPr lang="en-US" dirty="0"/>
            </a:br>
            <a:r>
              <a:rPr lang="en-US" dirty="0"/>
              <a:t>considering the common risks 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Communication between services</a:t>
            </a:r>
          </a:p>
        </p:txBody>
      </p:sp>
    </p:spTree>
    <p:extLst>
      <p:ext uri="{BB962C8B-B14F-4D97-AF65-F5344CB8AC3E}">
        <p14:creationId xmlns:p14="http://schemas.microsoft.com/office/powerpoint/2010/main" val="64982130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For example – popular approach is request-response, because it is simple</a:t>
            </a:r>
          </a:p>
          <a:p>
            <a:pPr>
              <a:lnSpc>
                <a:spcPct val="100000"/>
              </a:lnSpc>
            </a:pPr>
            <a:r>
              <a:rPr lang="en-US" dirty="0"/>
              <a:t>HTTP is perfectly acceptable, but it depends on how you use it</a:t>
            </a:r>
            <a:endParaRPr lang="bg-BG" dirty="0"/>
          </a:p>
          <a:p>
            <a:pPr lvl="1">
              <a:lnSpc>
                <a:spcPct val="100000"/>
              </a:lnSpc>
            </a:pPr>
            <a:r>
              <a:rPr lang="en-US" dirty="0"/>
              <a:t>RPC is also a great substitute for internal HTTP communication</a:t>
            </a:r>
          </a:p>
          <a:p>
            <a:pPr>
              <a:lnSpc>
                <a:spcPct val="100000"/>
              </a:lnSpc>
            </a:pPr>
            <a:r>
              <a:rPr lang="en-US" dirty="0"/>
              <a:t>Acceptable request-response communication types are: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Client-Microservice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Client-API Gateway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API Gateway-Microservice</a:t>
            </a:r>
          </a:p>
          <a:p>
            <a:pPr>
              <a:lnSpc>
                <a:spcPct val="100000"/>
              </a:lnSpc>
            </a:pPr>
            <a:r>
              <a:rPr lang="en-US" dirty="0"/>
              <a:t>Unacceptable request-response communication type is: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Microservice-Microservice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Communication between services</a:t>
            </a:r>
          </a:p>
        </p:txBody>
      </p:sp>
    </p:spTree>
    <p:extLst>
      <p:ext uri="{BB962C8B-B14F-4D97-AF65-F5344CB8AC3E}">
        <p14:creationId xmlns:p14="http://schemas.microsoft.com/office/powerpoint/2010/main" val="405958257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Consider the following scenario: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The client call the Orders microservice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Then the Orders microservice calls additional microservices for more information</a:t>
            </a:r>
          </a:p>
          <a:p>
            <a:pPr>
              <a:lnSpc>
                <a:spcPct val="100000"/>
              </a:lnSpc>
            </a:pPr>
            <a:r>
              <a:rPr lang="en-US" dirty="0"/>
              <a:t>Sounds reasonable at first</a:t>
            </a:r>
          </a:p>
          <a:p>
            <a:pPr>
              <a:lnSpc>
                <a:spcPct val="100000"/>
              </a:lnSpc>
            </a:pPr>
            <a:r>
              <a:rPr lang="en-US" dirty="0"/>
              <a:t>But these are the pitfalls: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Blocking and low performance – scalability is impacted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HTTP coupling on a business level – this should not occur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Failure will be difficult to manage – and failures occur</a:t>
            </a:r>
          </a:p>
          <a:p>
            <a:pPr>
              <a:lnSpc>
                <a:spcPct val="100000"/>
              </a:lnSpc>
            </a:pPr>
            <a:r>
              <a:rPr lang="en-US" dirty="0"/>
              <a:t>This way – we achieve a monolithic application across many processes</a:t>
            </a:r>
          </a:p>
          <a:p>
            <a:pPr>
              <a:lnSpc>
                <a:spcPct val="100000"/>
              </a:lnSpc>
            </a:pPr>
            <a:r>
              <a:rPr lang="en-US" dirty="0"/>
              <a:t>Solution is event-driven asynchronous communication 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Communication between services</a:t>
            </a:r>
          </a:p>
        </p:txBody>
      </p:sp>
    </p:spTree>
    <p:extLst>
      <p:ext uri="{BB962C8B-B14F-4D97-AF65-F5344CB8AC3E}">
        <p14:creationId xmlns:p14="http://schemas.microsoft.com/office/powerpoint/2010/main" val="229186645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914400" y="2667000"/>
            <a:ext cx="10363200" cy="9037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Identifying boundaries</a:t>
            </a:r>
          </a:p>
        </p:txBody>
      </p:sp>
    </p:spTree>
    <p:extLst>
      <p:ext uri="{BB962C8B-B14F-4D97-AF65-F5344CB8AC3E}">
        <p14:creationId xmlns:p14="http://schemas.microsoft.com/office/powerpoint/2010/main" val="320686445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47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The goal is not to make as granular microservices as possible</a:t>
            </a:r>
            <a:endParaRPr lang="bg-BG" dirty="0"/>
          </a:p>
          <a:p>
            <a:pPr lvl="1">
              <a:lnSpc>
                <a:spcPct val="100000"/>
              </a:lnSpc>
            </a:pPr>
            <a:r>
              <a:rPr lang="en-US" dirty="0" err="1"/>
              <a:t>Nanoservices</a:t>
            </a:r>
            <a:r>
              <a:rPr lang="en-US" dirty="0"/>
              <a:t> are bad!</a:t>
            </a:r>
          </a:p>
          <a:p>
            <a:pPr>
              <a:lnSpc>
                <a:spcPct val="100000"/>
              </a:lnSpc>
            </a:pPr>
            <a:r>
              <a:rPr lang="en-US" dirty="0"/>
              <a:t>The goal is to have the most meaningful separation</a:t>
            </a:r>
          </a:p>
          <a:p>
            <a:pPr>
              <a:lnSpc>
                <a:spcPct val="100000"/>
              </a:lnSpc>
            </a:pPr>
            <a:r>
              <a:rPr lang="en-US" dirty="0"/>
              <a:t>Cohesion is the key to separate the microservices</a:t>
            </a:r>
          </a:p>
          <a:p>
            <a:pPr>
              <a:lnSpc>
                <a:spcPct val="100000"/>
              </a:lnSpc>
            </a:pPr>
            <a:r>
              <a:rPr lang="en-US" dirty="0"/>
              <a:t>Keep in mind that finding the right “size” is not a one-shot process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The microservices will be continuously evolving</a:t>
            </a:r>
          </a:p>
          <a:p>
            <a:pPr>
              <a:lnSpc>
                <a:spcPct val="100000"/>
              </a:lnSpc>
            </a:pPr>
            <a:r>
              <a:rPr lang="en-US" dirty="0"/>
              <a:t>A common way is to split the contexts by the company’s social boundaries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But sometimes it may be the opposite</a:t>
            </a:r>
          </a:p>
          <a:p>
            <a:pPr>
              <a:lnSpc>
                <a:spcPct val="100000"/>
              </a:lnSpc>
            </a:pPr>
            <a:r>
              <a:rPr lang="en-US" dirty="0"/>
              <a:t>Duplicated data is completely OK!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Identifying boundaries</a:t>
            </a:r>
          </a:p>
        </p:txBody>
      </p:sp>
    </p:spTree>
    <p:extLst>
      <p:ext uri="{BB962C8B-B14F-4D97-AF65-F5344CB8AC3E}">
        <p14:creationId xmlns:p14="http://schemas.microsoft.com/office/powerpoint/2010/main" val="99684447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48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Key results for success: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Few strong relationships between contexts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You don’t need to merge information for common processes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If you can work with a microservice without constantly switching to other microservices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Autonomous bounded context</a:t>
            </a:r>
          </a:p>
          <a:p>
            <a:pPr>
              <a:lnSpc>
                <a:spcPct val="100000"/>
              </a:lnSpc>
            </a:pPr>
            <a:r>
              <a:rPr lang="en-US" dirty="0"/>
              <a:t>Volatility-based decomposition is super-important!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Design for potential changes and not for functionalities or domains!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Identifying boundaries</a:t>
            </a:r>
          </a:p>
        </p:txBody>
      </p:sp>
    </p:spTree>
    <p:extLst>
      <p:ext uri="{BB962C8B-B14F-4D97-AF65-F5344CB8AC3E}">
        <p14:creationId xmlns:p14="http://schemas.microsoft.com/office/powerpoint/2010/main" val="298776249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Identifying boundaries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87C519-A664-4988-9A84-7DC6F612B3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9755" y="1889011"/>
            <a:ext cx="7989314" cy="4350471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37861928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39198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en-US" dirty="0"/>
              <a:t>This lecture is free thanks to our sponsors</a:t>
            </a:r>
          </a:p>
          <a:p>
            <a:pPr lvl="1">
              <a:lnSpc>
                <a:spcPct val="100000"/>
              </a:lnSpc>
              <a:spcBef>
                <a:spcPts val="700"/>
              </a:spcBef>
            </a:pPr>
            <a:r>
              <a:rPr lang="en-US" dirty="0"/>
              <a:t>Which will interrupt the lecture here and there</a:t>
            </a:r>
          </a:p>
          <a:p>
            <a:pPr lvl="1">
              <a:lnSpc>
                <a:spcPct val="100000"/>
              </a:lnSpc>
              <a:spcBef>
                <a:spcPts val="700"/>
              </a:spcBef>
            </a:pPr>
            <a:r>
              <a:rPr lang="en-US" dirty="0"/>
              <a:t>Because it takes quite a lot of personal time to prepare the materials</a:t>
            </a:r>
          </a:p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en-US" dirty="0"/>
              <a:t>You will help the initiative a lot if you visit their web sites </a:t>
            </a:r>
          </a:p>
          <a:p>
            <a:pPr lvl="1">
              <a:lnSpc>
                <a:spcPct val="100000"/>
              </a:lnSpc>
              <a:spcBef>
                <a:spcPts val="700"/>
              </a:spcBef>
            </a:pPr>
            <a:r>
              <a:rPr lang="en-US" dirty="0"/>
              <a:t>And consider their propositions to you</a:t>
            </a:r>
          </a:p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en-US" dirty="0"/>
              <a:t>I personally select various premium jobs to present them during the talk</a:t>
            </a:r>
          </a:p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en-US" dirty="0"/>
              <a:t>These are the current ones:</a:t>
            </a:r>
          </a:p>
          <a:p>
            <a:pPr lvl="1">
              <a:lnSpc>
                <a:spcPct val="100000"/>
              </a:lnSpc>
              <a:spcBef>
                <a:spcPts val="700"/>
              </a:spcBef>
            </a:pPr>
            <a:r>
              <a:rPr lang="en-US" dirty="0"/>
              <a:t>INDEAVR - </a:t>
            </a:r>
            <a:r>
              <a:rPr lang="en-US" dirty="0">
                <a:hlinkClick r:id="rId2"/>
              </a:rPr>
              <a:t>https://indeavr.com</a:t>
            </a:r>
            <a:r>
              <a:rPr lang="bg-BG" dirty="0"/>
              <a:t> </a:t>
            </a:r>
            <a:endParaRPr lang="en-US" dirty="0"/>
          </a:p>
          <a:p>
            <a:pPr lvl="1">
              <a:lnSpc>
                <a:spcPct val="100000"/>
              </a:lnSpc>
              <a:spcBef>
                <a:spcPts val="700"/>
              </a:spcBef>
            </a:pPr>
            <a:r>
              <a:rPr lang="en-US" dirty="0"/>
              <a:t>Americaneagle.com - </a:t>
            </a:r>
            <a:r>
              <a:rPr lang="en-US" dirty="0">
                <a:hlinkClick r:id="rId3"/>
              </a:rPr>
              <a:t>https://www.americaneagle.com</a:t>
            </a:r>
            <a:r>
              <a:rPr lang="bg-BG" dirty="0"/>
              <a:t> </a:t>
            </a:r>
            <a:endParaRPr lang="en-US" dirty="0"/>
          </a:p>
          <a:p>
            <a:pPr lvl="1">
              <a:lnSpc>
                <a:spcPct val="100000"/>
              </a:lnSpc>
              <a:spcBef>
                <a:spcPts val="700"/>
              </a:spcBef>
            </a:pPr>
            <a:r>
              <a:rPr lang="en-US" dirty="0" err="1"/>
              <a:t>SmartIT</a:t>
            </a:r>
            <a:r>
              <a:rPr lang="en-US" dirty="0"/>
              <a:t> - </a:t>
            </a:r>
            <a:r>
              <a:rPr lang="en-US" dirty="0">
                <a:hlinkClick r:id="rId4"/>
              </a:rPr>
              <a:t>https://smartit.bg</a:t>
            </a:r>
            <a:r>
              <a:rPr lang="en-US" dirty="0"/>
              <a:t> </a:t>
            </a:r>
          </a:p>
          <a:p>
            <a:pPr lvl="1">
              <a:lnSpc>
                <a:spcPct val="100000"/>
              </a:lnSpc>
              <a:spcBef>
                <a:spcPts val="700"/>
              </a:spcBef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Sponsors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FD86B125-F331-4A80-9449-EAABC8C699C2}"/>
              </a:ext>
            </a:extLst>
          </p:cNvPr>
          <p:cNvSpPr txBox="1">
            <a:spLocks/>
          </p:cNvSpPr>
          <p:nvPr/>
        </p:nvSpPr>
        <p:spPr>
          <a:xfrm>
            <a:off x="6343601" y="2196398"/>
            <a:ext cx="11696797" cy="54582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61598285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Identifying boundaries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6DF6E26-A0BB-4281-8C60-8CC45B4A13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7394" y="1839948"/>
            <a:ext cx="7694036" cy="4399534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250258629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914400" y="2667000"/>
            <a:ext cx="10363200" cy="9037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THE API GATEWAY</a:t>
            </a:r>
          </a:p>
        </p:txBody>
      </p:sp>
    </p:spTree>
    <p:extLst>
      <p:ext uri="{BB962C8B-B14F-4D97-AF65-F5344CB8AC3E}">
        <p14:creationId xmlns:p14="http://schemas.microsoft.com/office/powerpoint/2010/main" val="194074899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 Client-Server Communication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9FC1B8-BBE7-4E5A-8DC1-B0F85C6D7E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306" y="1846262"/>
            <a:ext cx="8089388" cy="4582247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316988496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53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Works great for small applications</a:t>
            </a:r>
          </a:p>
          <a:p>
            <a:pPr>
              <a:lnSpc>
                <a:spcPct val="100000"/>
              </a:lnSpc>
            </a:pPr>
            <a:r>
              <a:rPr lang="en-US" dirty="0"/>
              <a:t>Too much web requests, increasing the application latency</a:t>
            </a:r>
          </a:p>
          <a:p>
            <a:pPr>
              <a:lnSpc>
                <a:spcPct val="100000"/>
              </a:lnSpc>
            </a:pPr>
            <a:r>
              <a:rPr lang="en-US" dirty="0"/>
              <a:t>Authorization is more difficult to implement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It must be done on every microservice</a:t>
            </a:r>
          </a:p>
          <a:p>
            <a:pPr>
              <a:lnSpc>
                <a:spcPct val="100000"/>
              </a:lnSpc>
            </a:pPr>
            <a:r>
              <a:rPr lang="en-US" dirty="0"/>
              <a:t>Handling too many endpoints on the client may become a nightmare</a:t>
            </a:r>
          </a:p>
          <a:p>
            <a:pPr>
              <a:lnSpc>
                <a:spcPct val="100000"/>
              </a:lnSpc>
            </a:pPr>
            <a:r>
              <a:rPr lang="en-US" dirty="0"/>
              <a:t>Coupling to many microservices</a:t>
            </a:r>
          </a:p>
          <a:p>
            <a:pPr>
              <a:lnSpc>
                <a:spcPct val="100000"/>
              </a:lnSpc>
            </a:pPr>
            <a:r>
              <a:rPr lang="en-US" dirty="0"/>
              <a:t>Cross-cutting concerns such as SSL need to be implemented everywhere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 Client-Server Communication</a:t>
            </a:r>
          </a:p>
        </p:txBody>
      </p:sp>
    </p:spTree>
    <p:extLst>
      <p:ext uri="{BB962C8B-B14F-4D97-AF65-F5344CB8AC3E}">
        <p14:creationId xmlns:p14="http://schemas.microsoft.com/office/powerpoint/2010/main" val="26080498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54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Provides single-entry endpoint for a group of microservices</a:t>
            </a:r>
          </a:p>
          <a:p>
            <a:pPr>
              <a:lnSpc>
                <a:spcPct val="100000"/>
              </a:lnSpc>
            </a:pPr>
            <a:r>
              <a:rPr lang="en-US" dirty="0"/>
              <a:t>Like the Façade design pattern</a:t>
            </a:r>
          </a:p>
          <a:p>
            <a:pPr>
              <a:lnSpc>
                <a:spcPct val="100000"/>
              </a:lnSpc>
            </a:pPr>
            <a:r>
              <a:rPr lang="en-US" dirty="0"/>
              <a:t>Also knows as “backend for frontend”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You build it for the specific client needs</a:t>
            </a:r>
          </a:p>
          <a:p>
            <a:pPr>
              <a:lnSpc>
                <a:spcPct val="100000"/>
              </a:lnSpc>
            </a:pPr>
            <a:r>
              <a:rPr lang="en-US" dirty="0"/>
              <a:t>Acts as a reverse proxy and man in the middle between </a:t>
            </a:r>
            <a:br>
              <a:rPr lang="en-US" dirty="0"/>
            </a:br>
            <a:r>
              <a:rPr lang="en-US" dirty="0"/>
              <a:t>the clients and the microservices</a:t>
            </a:r>
          </a:p>
          <a:p>
            <a:pPr>
              <a:lnSpc>
                <a:spcPct val="100000"/>
              </a:lnSpc>
            </a:pPr>
            <a:r>
              <a:rPr lang="en-US" dirty="0"/>
              <a:t>Can also provide authentication, cache, and other cross-cutting concerns</a:t>
            </a:r>
            <a:endParaRPr lang="bg-BG" dirty="0"/>
          </a:p>
          <a:p>
            <a:pPr>
              <a:lnSpc>
                <a:spcPct val="100000"/>
              </a:lnSpc>
            </a:pPr>
            <a:r>
              <a:rPr lang="en-US" dirty="0"/>
              <a:t>Perfectly acceptable for request-response communication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HTTP or RPC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API GATEWAY</a:t>
            </a:r>
          </a:p>
        </p:txBody>
      </p:sp>
    </p:spTree>
    <p:extLst>
      <p:ext uri="{BB962C8B-B14F-4D97-AF65-F5344CB8AC3E}">
        <p14:creationId xmlns:p14="http://schemas.microsoft.com/office/powerpoint/2010/main" val="174652386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API GATEWAY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E8C623-BD87-4E34-B16B-6B86E7FD88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2905" y="1822684"/>
            <a:ext cx="7823013" cy="4702319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391155656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56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If you are not careful, the API gateway may become a full monolithic app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Bloated with too many endpoints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Couples all microservices, destroying their benefits</a:t>
            </a:r>
          </a:p>
          <a:p>
            <a:pPr>
              <a:lnSpc>
                <a:spcPct val="100000"/>
              </a:lnSpc>
            </a:pPr>
            <a:r>
              <a:rPr lang="en-US" dirty="0"/>
              <a:t>API Gateways should also be segregated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At first it may be an API Gateway for each client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But then it may be further split by logical groups based on business boundaries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API GATEWAY</a:t>
            </a:r>
          </a:p>
        </p:txBody>
      </p:sp>
    </p:spTree>
    <p:extLst>
      <p:ext uri="{BB962C8B-B14F-4D97-AF65-F5344CB8AC3E}">
        <p14:creationId xmlns:p14="http://schemas.microsoft.com/office/powerpoint/2010/main" val="386262611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API GATEWAY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1324B6-4341-4853-9CB9-FF9160FEB0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1134" y="1801091"/>
            <a:ext cx="8126555" cy="4605048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413173408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58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Reverse proxy and routing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Decouples the client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Modernize legacy monolithic app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Hide the internal microservices</a:t>
            </a:r>
          </a:p>
          <a:p>
            <a:pPr>
              <a:lnSpc>
                <a:spcPct val="100000"/>
              </a:lnSpc>
            </a:pPr>
            <a:r>
              <a:rPr lang="en-US" dirty="0"/>
              <a:t>Request aggregation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Reduces chattiness between client and microservices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Especially important for remote applications </a:t>
            </a:r>
          </a:p>
          <a:p>
            <a:pPr>
              <a:lnSpc>
                <a:spcPct val="100000"/>
              </a:lnSpc>
            </a:pPr>
            <a:r>
              <a:rPr lang="en-US" dirty="0"/>
              <a:t>Offloading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Authentication, load balancing, retry policies, response caching, IP whitelisting, and more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API GATEWAY - Benefits</a:t>
            </a:r>
          </a:p>
        </p:txBody>
      </p:sp>
    </p:spTree>
    <p:extLst>
      <p:ext uri="{BB962C8B-B14F-4D97-AF65-F5344CB8AC3E}">
        <p14:creationId xmlns:p14="http://schemas.microsoft.com/office/powerpoint/2010/main" val="366773417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59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Coupling with the internal microservices</a:t>
            </a:r>
          </a:p>
          <a:p>
            <a:pPr>
              <a:lnSpc>
                <a:spcPct val="100000"/>
              </a:lnSpc>
            </a:pPr>
            <a:r>
              <a:rPr lang="en-US" dirty="0"/>
              <a:t>Additional point of failure</a:t>
            </a:r>
          </a:p>
          <a:p>
            <a:pPr>
              <a:lnSpc>
                <a:spcPct val="100000"/>
              </a:lnSpc>
            </a:pPr>
            <a:r>
              <a:rPr lang="en-US" dirty="0"/>
              <a:t>Additional network calls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Usually does not have a huge impact considering the alternative</a:t>
            </a:r>
          </a:p>
          <a:p>
            <a:pPr>
              <a:lnSpc>
                <a:spcPct val="100000"/>
              </a:lnSpc>
            </a:pPr>
            <a:r>
              <a:rPr lang="en-US" dirty="0"/>
              <a:t>May become bottleneck</a:t>
            </a:r>
          </a:p>
          <a:p>
            <a:pPr>
              <a:lnSpc>
                <a:spcPct val="100000"/>
              </a:lnSpc>
            </a:pPr>
            <a:r>
              <a:rPr lang="en-US" dirty="0"/>
              <a:t>Additional development costs and maintenance </a:t>
            </a:r>
          </a:p>
          <a:p>
            <a:pPr>
              <a:lnSpc>
                <a:spcPct val="100000"/>
              </a:lnSpc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API GATEWAY - Drawbacks</a:t>
            </a:r>
          </a:p>
        </p:txBody>
      </p:sp>
    </p:spTree>
    <p:extLst>
      <p:ext uri="{BB962C8B-B14F-4D97-AF65-F5344CB8AC3E}">
        <p14:creationId xmlns:p14="http://schemas.microsoft.com/office/powerpoint/2010/main" val="10686261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914400" y="2667000"/>
            <a:ext cx="10363200" cy="9037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ABOUT CODE IT UP</a:t>
            </a:r>
          </a:p>
        </p:txBody>
      </p:sp>
    </p:spTree>
    <p:extLst>
      <p:ext uri="{BB962C8B-B14F-4D97-AF65-F5344CB8AC3E}">
        <p14:creationId xmlns:p14="http://schemas.microsoft.com/office/powerpoint/2010/main" val="319778963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914400" y="2667000"/>
            <a:ext cx="10363200" cy="9037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Communication</a:t>
            </a:r>
          </a:p>
        </p:txBody>
      </p:sp>
    </p:spTree>
    <p:extLst>
      <p:ext uri="{BB962C8B-B14F-4D97-AF65-F5344CB8AC3E}">
        <p14:creationId xmlns:p14="http://schemas.microsoft.com/office/powerpoint/2010/main" val="152770817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61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Sync or Async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Synchronous – HTTP/HTTPS – tasks can continue after the response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Asynchronous – AMQP – the client usually don’t expect a response</a:t>
            </a:r>
          </a:p>
          <a:p>
            <a:pPr>
              <a:lnSpc>
                <a:spcPct val="100000"/>
              </a:lnSpc>
            </a:pPr>
            <a:r>
              <a:rPr lang="en-US" dirty="0"/>
              <a:t>Single or Multiple receivers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Single receiver – the Command pattern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Multiple receivers – the Publish/Subscribe pattern</a:t>
            </a:r>
          </a:p>
          <a:p>
            <a:pPr>
              <a:lnSpc>
                <a:spcPct val="100000"/>
              </a:lnSpc>
            </a:pPr>
            <a:r>
              <a:rPr lang="en-US" dirty="0"/>
              <a:t>Microservices usually uses a combination of these communication types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If possible, never depend on request-response communication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It breaks the autonomous feature of the microservices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And may turn into a bottleneck</a:t>
            </a:r>
            <a:endParaRPr lang="bg-BG" dirty="0"/>
          </a:p>
          <a:p>
            <a:pPr lvl="1">
              <a:lnSpc>
                <a:spcPct val="100000"/>
              </a:lnSpc>
            </a:pPr>
            <a:r>
              <a:rPr lang="en-US" dirty="0"/>
              <a:t>Always consider “the rule of 1 hop”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Communication Types</a:t>
            </a:r>
          </a:p>
        </p:txBody>
      </p:sp>
    </p:spTree>
    <p:extLst>
      <p:ext uri="{BB962C8B-B14F-4D97-AF65-F5344CB8AC3E}">
        <p14:creationId xmlns:p14="http://schemas.microsoft.com/office/powerpoint/2010/main" val="99504493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Communication Types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154F0AF-39C6-4F67-A76D-56ABFA8742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8500" y="1782619"/>
            <a:ext cx="8119214" cy="4668548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207233704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63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Don’t rely on request-response, if possible</a:t>
            </a:r>
          </a:p>
          <a:p>
            <a:pPr>
              <a:lnSpc>
                <a:spcPct val="100000"/>
              </a:lnSpc>
            </a:pPr>
            <a:r>
              <a:rPr lang="en-US" dirty="0"/>
              <a:t>If you need data from another microservice, consider duplicating it!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It is perfectly OK!</a:t>
            </a:r>
          </a:p>
          <a:p>
            <a:pPr>
              <a:lnSpc>
                <a:spcPct val="100000"/>
              </a:lnSpc>
            </a:pPr>
            <a:r>
              <a:rPr lang="en-US" dirty="0"/>
              <a:t>If your microservice needs to invoke an action in another microservice</a:t>
            </a:r>
            <a:br>
              <a:rPr lang="en-US" dirty="0"/>
            </a:br>
            <a:r>
              <a:rPr lang="en-US" dirty="0"/>
              <a:t>do it asynchronously </a:t>
            </a:r>
          </a:p>
          <a:p>
            <a:pPr>
              <a:lnSpc>
                <a:spcPct val="100000"/>
              </a:lnSpc>
            </a:pPr>
            <a:r>
              <a:rPr lang="en-US" dirty="0"/>
              <a:t>You can use any protocol to transfer data to have eventual consistency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But don’t create synchronous dependencies by waiting for responses</a:t>
            </a:r>
          </a:p>
          <a:p>
            <a:pPr lvl="1"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Communication Patterns</a:t>
            </a:r>
          </a:p>
        </p:txBody>
      </p:sp>
    </p:spTree>
    <p:extLst>
      <p:ext uri="{BB962C8B-B14F-4D97-AF65-F5344CB8AC3E}">
        <p14:creationId xmlns:p14="http://schemas.microsoft.com/office/powerpoint/2010/main" val="59547973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64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Suitable for UI needs and fast responses</a:t>
            </a:r>
          </a:p>
          <a:p>
            <a:pPr>
              <a:lnSpc>
                <a:spcPct val="100000"/>
              </a:lnSpc>
            </a:pPr>
            <a:r>
              <a:rPr lang="en-US" dirty="0"/>
              <a:t>Usually used for queries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REQUEST-RESPONSE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F79292F-CF7E-4447-9413-3ED89526B8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9391" y="2937681"/>
            <a:ext cx="9010041" cy="3392476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242965696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65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Suitable for real-time UI data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sockets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9B39B75-0331-41F8-9146-776798E491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8356" y="2491062"/>
            <a:ext cx="7532111" cy="3901176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26714666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66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Critical for propagating changes throughout multiple services</a:t>
            </a:r>
          </a:p>
          <a:p>
            <a:pPr>
              <a:lnSpc>
                <a:spcPct val="100000"/>
              </a:lnSpc>
            </a:pPr>
            <a:r>
              <a:rPr lang="en-US" dirty="0"/>
              <a:t>Eventual consistency + event-driven communication</a:t>
            </a:r>
          </a:p>
          <a:p>
            <a:pPr>
              <a:lnSpc>
                <a:spcPct val="100000"/>
              </a:lnSpc>
            </a:pPr>
            <a:r>
              <a:rPr lang="en-US" dirty="0"/>
              <a:t>A client send a message (header and body) and do not expect a response</a:t>
            </a:r>
          </a:p>
          <a:p>
            <a:pPr>
              <a:lnSpc>
                <a:spcPct val="100000"/>
              </a:lnSpc>
            </a:pPr>
            <a:r>
              <a:rPr lang="en-US" dirty="0"/>
              <a:t>If the service needs to return a response – it sends another message</a:t>
            </a:r>
          </a:p>
          <a:p>
            <a:pPr>
              <a:lnSpc>
                <a:spcPct val="100000"/>
              </a:lnSpc>
            </a:pPr>
            <a:r>
              <a:rPr lang="en-US" dirty="0"/>
              <a:t>Usually sent asynchronously through AMQP</a:t>
            </a:r>
          </a:p>
          <a:p>
            <a:pPr>
              <a:lnSpc>
                <a:spcPct val="100000"/>
              </a:lnSpc>
            </a:pPr>
            <a:r>
              <a:rPr lang="en-US" dirty="0"/>
              <a:t>The preferred infrastructure is a lightweight message broker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Like RabbitMQ or a cloud-ready service bus</a:t>
            </a:r>
          </a:p>
          <a:p>
            <a:pPr>
              <a:lnSpc>
                <a:spcPct val="100000"/>
              </a:lnSpc>
            </a:pPr>
            <a:r>
              <a:rPr lang="en-US" dirty="0"/>
              <a:t>Rule is: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Use HTTP for client + API Gateway + First microservice level (Frontend microservices)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Use AMQP for service level (Backend microservices)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Asynchronous messages</a:t>
            </a:r>
          </a:p>
        </p:txBody>
      </p:sp>
    </p:spTree>
    <p:extLst>
      <p:ext uri="{BB962C8B-B14F-4D97-AF65-F5344CB8AC3E}">
        <p14:creationId xmlns:p14="http://schemas.microsoft.com/office/powerpoint/2010/main" val="373464956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receiver</a:t>
            </a:r>
          </a:p>
        </p:txBody>
      </p:sp>
      <p:pic>
        <p:nvPicPr>
          <p:cNvPr id="6" name="Content Placeholder 1">
            <a:extLst>
              <a:ext uri="{FF2B5EF4-FFF2-40B4-BE49-F238E27FC236}">
                <a16:creationId xmlns:a16="http://schemas.microsoft.com/office/drawing/2014/main" id="{5E66FF9F-E858-407A-8342-B5141A75DC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2453" y="2214766"/>
            <a:ext cx="7063917" cy="4024716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186846661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Multiple receivers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B2E211E-E492-4F16-8385-3DD932383F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8206" y="2097088"/>
            <a:ext cx="8315588" cy="4138383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136735006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69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The operation is not atomic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What will happen, if network fails?</a:t>
            </a:r>
          </a:p>
          <a:p>
            <a:pPr>
              <a:lnSpc>
                <a:spcPct val="100000"/>
              </a:lnSpc>
            </a:pPr>
            <a:r>
              <a:rPr lang="en-US" dirty="0"/>
              <a:t>Possible solutions: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Transaction log mining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Creates coupling to the database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The Event Sourcing pattern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The full pattern requires serious rearchitecting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The Outbox pattern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A separate table, holding the events, part of the transaction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Asynchronous messages - Problems</a:t>
            </a:r>
          </a:p>
        </p:txBody>
      </p:sp>
    </p:spTree>
    <p:extLst>
      <p:ext uri="{BB962C8B-B14F-4D97-AF65-F5344CB8AC3E}">
        <p14:creationId xmlns:p14="http://schemas.microsoft.com/office/powerpoint/2010/main" val="2770710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The Code It Up initiative: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Aims to provide detailed knowledge on advanced software development topics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Aimed at people with at least 1 year of programming experience (mostly C#)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Sort of acquired by </a:t>
            </a:r>
            <a:r>
              <a:rPr lang="en-US" dirty="0" err="1"/>
              <a:t>SoftUni</a:t>
            </a:r>
            <a:r>
              <a:rPr lang="en-US" dirty="0"/>
              <a:t> last year</a:t>
            </a:r>
          </a:p>
          <a:p>
            <a:pPr>
              <a:lnSpc>
                <a:spcPct val="100000"/>
              </a:lnSpc>
            </a:pPr>
            <a:r>
              <a:rPr lang="en-US" dirty="0"/>
              <a:t>Code It Up Online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Free live-streamed online events (2+ hours long)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Led by me – mainly .NET, architecture, and infrastructure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We have 6 more lectures before the initiative ends</a:t>
            </a:r>
          </a:p>
          <a:p>
            <a:pPr>
              <a:lnSpc>
                <a:spcPct val="100000"/>
              </a:lnSpc>
            </a:pPr>
            <a:r>
              <a:rPr lang="en-US" dirty="0"/>
              <a:t>Code It Up Workshop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Paid events containing theory &amp; practical exercises for the attendees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No more paid lecture planned for now</a:t>
            </a:r>
          </a:p>
          <a:p>
            <a:pPr lvl="1"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it up </a:t>
            </a:r>
          </a:p>
        </p:txBody>
      </p:sp>
    </p:spTree>
    <p:extLst>
      <p:ext uri="{BB962C8B-B14F-4D97-AF65-F5344CB8AC3E}">
        <p14:creationId xmlns:p14="http://schemas.microsoft.com/office/powerpoint/2010/main" val="60180353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70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Create an additional table holding the integration events between microservices</a:t>
            </a:r>
          </a:p>
          <a:p>
            <a:pPr>
              <a:lnSpc>
                <a:spcPct val="100000"/>
              </a:lnSpc>
            </a:pPr>
            <a:r>
              <a:rPr lang="en-US" dirty="0"/>
              <a:t>Before publishing to the event bus – create a local database transaction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Updating the entity and saving the event as “pending”</a:t>
            </a:r>
          </a:p>
          <a:p>
            <a:pPr>
              <a:lnSpc>
                <a:spcPct val="100000"/>
              </a:lnSpc>
            </a:pPr>
            <a:r>
              <a:rPr lang="en-US" dirty="0"/>
              <a:t>Publish the event for the other microservices</a:t>
            </a:r>
          </a:p>
          <a:p>
            <a:pPr>
              <a:lnSpc>
                <a:spcPct val="100000"/>
              </a:lnSpc>
            </a:pPr>
            <a:r>
              <a:rPr lang="en-US" dirty="0"/>
              <a:t>If the publishing is successful – mark the event as “completed” </a:t>
            </a:r>
            <a:br>
              <a:rPr lang="en-US" dirty="0"/>
            </a:br>
            <a:r>
              <a:rPr lang="en-US" dirty="0"/>
              <a:t>with a new transaction</a:t>
            </a:r>
          </a:p>
          <a:p>
            <a:pPr>
              <a:lnSpc>
                <a:spcPct val="100000"/>
              </a:lnSpc>
            </a:pPr>
            <a:r>
              <a:rPr lang="en-US" dirty="0"/>
              <a:t>Have a background job to check periodically for failed “pending” events</a:t>
            </a:r>
            <a:br>
              <a:rPr lang="en-US" dirty="0"/>
            </a:br>
            <a:r>
              <a:rPr lang="en-US" dirty="0"/>
              <a:t>and publish them to the event bus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Guarantees you eventual consistency</a:t>
            </a:r>
          </a:p>
          <a:p>
            <a:pPr>
              <a:lnSpc>
                <a:spcPct val="100000"/>
              </a:lnSpc>
            </a:pPr>
            <a:r>
              <a:rPr lang="en-US" dirty="0"/>
              <a:t>Make sure you save yourself from database failures too!</a:t>
            </a:r>
          </a:p>
          <a:p>
            <a:pPr lvl="1">
              <a:lnSpc>
                <a:spcPct val="100000"/>
              </a:lnSpc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Asynchronous messages – atomicity</a:t>
            </a:r>
          </a:p>
        </p:txBody>
      </p:sp>
    </p:spTree>
    <p:extLst>
      <p:ext uri="{BB962C8B-B14F-4D97-AF65-F5344CB8AC3E}">
        <p14:creationId xmlns:p14="http://schemas.microsoft.com/office/powerpoint/2010/main" val="264731764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71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The receiver microservice should do one of the following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Make sure the operations can be performed multiple times without affecting the result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Recognize duplicated messages and discard them</a:t>
            </a:r>
          </a:p>
          <a:p>
            <a:pPr>
              <a:lnSpc>
                <a:spcPct val="100000"/>
              </a:lnSpc>
            </a:pPr>
            <a:r>
              <a:rPr lang="en-US" dirty="0"/>
              <a:t>Idempotent messages: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Should be like “set the price to $40.00”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And not like “add $5.00 to the price”</a:t>
            </a:r>
          </a:p>
          <a:p>
            <a:pPr>
              <a:lnSpc>
                <a:spcPct val="100000"/>
              </a:lnSpc>
            </a:pPr>
            <a:r>
              <a:rPr lang="en-US" dirty="0"/>
              <a:t>Recognizing events can be done by adding a GUID to every event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Or use the infrastructure’s built-in features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Asynchronous messages – atomicity</a:t>
            </a:r>
          </a:p>
        </p:txBody>
      </p:sp>
    </p:spTree>
    <p:extLst>
      <p:ext uri="{BB962C8B-B14F-4D97-AF65-F5344CB8AC3E}">
        <p14:creationId xmlns:p14="http://schemas.microsoft.com/office/powerpoint/2010/main" val="283238033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Asynchronous messages – atomicity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0AD9A2B-B096-45D5-B01B-08CB7C5F02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8440" y="2097088"/>
            <a:ext cx="8931943" cy="4300843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11703049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914400" y="2667000"/>
            <a:ext cx="10363200" cy="9037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The Saga Pattern</a:t>
            </a:r>
          </a:p>
        </p:txBody>
      </p:sp>
    </p:spTree>
    <p:extLst>
      <p:ext uri="{BB962C8B-B14F-4D97-AF65-F5344CB8AC3E}">
        <p14:creationId xmlns:p14="http://schemas.microsoft.com/office/powerpoint/2010/main" val="62898009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74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Provides transaction management using a sequence of local transactions</a:t>
            </a:r>
          </a:p>
          <a:p>
            <a:pPr>
              <a:lnSpc>
                <a:spcPct val="100000"/>
              </a:lnSpc>
            </a:pPr>
            <a:r>
              <a:rPr lang="en-US" dirty="0"/>
              <a:t>If a local transaction fails, you need to retry</a:t>
            </a:r>
          </a:p>
          <a:p>
            <a:pPr>
              <a:lnSpc>
                <a:spcPct val="100000"/>
              </a:lnSpc>
            </a:pPr>
            <a:r>
              <a:rPr lang="en-US" dirty="0"/>
              <a:t>Challenging from implementation and debugging perspective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Saga Pattern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4DCDFE-5D1A-4278-A8CD-3C004755B0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2933" y="3719392"/>
            <a:ext cx="7582958" cy="182905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9353967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75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Saga is coordinated without a centralized point of control</a:t>
            </a:r>
          </a:p>
          <a:p>
            <a:pPr>
              <a:lnSpc>
                <a:spcPct val="100000"/>
              </a:lnSpc>
            </a:pPr>
            <a:r>
              <a:rPr lang="en-US" dirty="0"/>
              <a:t>Simpler for implementation but workflow may be confusing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Choreography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107F52-3B62-42A2-BCD7-EBA725ADD8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8027" y="3096418"/>
            <a:ext cx="5035945" cy="332898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521616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76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Saga is coordinated with a centralized controller</a:t>
            </a:r>
          </a:p>
          <a:p>
            <a:pPr>
              <a:lnSpc>
                <a:spcPct val="100000"/>
              </a:lnSpc>
            </a:pPr>
            <a:r>
              <a:rPr lang="en-US" dirty="0"/>
              <a:t>Additional point of failure but better workflow control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Orchestration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F2280F6-E4AE-40A1-B471-0BCA4DE0B9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7013" y="3166089"/>
            <a:ext cx="5534797" cy="308653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6733731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914400" y="2667000"/>
            <a:ext cx="10363200" cy="9037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OTHER Considerations</a:t>
            </a:r>
          </a:p>
        </p:txBody>
      </p:sp>
    </p:spTree>
    <p:extLst>
      <p:ext uri="{BB962C8B-B14F-4D97-AF65-F5344CB8AC3E}">
        <p14:creationId xmlns:p14="http://schemas.microsoft.com/office/powerpoint/2010/main" val="225044815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78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Each microservice represents a public contract </a:t>
            </a:r>
          </a:p>
          <a:p>
            <a:pPr>
              <a:lnSpc>
                <a:spcPct val="100000"/>
              </a:lnSpc>
            </a:pPr>
            <a:r>
              <a:rPr lang="en-US" dirty="0"/>
              <a:t>It is important to deployed changed public URLs as new versions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While the old URLs are still working</a:t>
            </a:r>
          </a:p>
          <a:p>
            <a:pPr>
              <a:lnSpc>
                <a:spcPct val="100000"/>
              </a:lnSpc>
            </a:pPr>
            <a:r>
              <a:rPr lang="en-US" dirty="0"/>
              <a:t>You can’t force all clients to redeploy and update right away</a:t>
            </a:r>
          </a:p>
          <a:p>
            <a:pPr>
              <a:lnSpc>
                <a:spcPct val="100000"/>
              </a:lnSpc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VERSIONING</a:t>
            </a:r>
          </a:p>
        </p:txBody>
      </p:sp>
    </p:spTree>
    <p:extLst>
      <p:ext uri="{BB962C8B-B14F-4D97-AF65-F5344CB8AC3E}">
        <p14:creationId xmlns:p14="http://schemas.microsoft.com/office/powerpoint/2010/main" val="382850227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79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Each microservice should have a unique name</a:t>
            </a:r>
          </a:p>
          <a:p>
            <a:pPr>
              <a:lnSpc>
                <a:spcPct val="100000"/>
              </a:lnSpc>
            </a:pPr>
            <a:r>
              <a:rPr lang="en-US" dirty="0"/>
              <a:t>And it should be discoverable no matter the infrastructure below them</a:t>
            </a:r>
          </a:p>
          <a:p>
            <a:pPr>
              <a:lnSpc>
                <a:spcPct val="100000"/>
              </a:lnSpc>
            </a:pPr>
            <a:r>
              <a:rPr lang="en-US" dirty="0"/>
              <a:t>You should use a service registry</a:t>
            </a:r>
          </a:p>
          <a:p>
            <a:pPr>
              <a:lnSpc>
                <a:spcPct val="100000"/>
              </a:lnSpc>
            </a:pPr>
            <a:r>
              <a:rPr lang="en-US" dirty="0"/>
              <a:t>A highly available and up-to-date database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Containing network locations of service instances</a:t>
            </a:r>
          </a:p>
          <a:p>
            <a:pPr>
              <a:lnSpc>
                <a:spcPct val="100000"/>
              </a:lnSpc>
            </a:pPr>
            <a:r>
              <a:rPr lang="en-US" dirty="0"/>
              <a:t>Most clusters already have a service registry included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addressability</a:t>
            </a:r>
          </a:p>
        </p:txBody>
      </p:sp>
    </p:spTree>
    <p:extLst>
      <p:ext uri="{BB962C8B-B14F-4D97-AF65-F5344CB8AC3E}">
        <p14:creationId xmlns:p14="http://schemas.microsoft.com/office/powerpoint/2010/main" val="12703466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You can be extremely helpful to the initiative</a:t>
            </a:r>
          </a:p>
          <a:p>
            <a:pPr>
              <a:lnSpc>
                <a:spcPct val="100000"/>
              </a:lnSpc>
            </a:pPr>
            <a:r>
              <a:rPr lang="en-US" dirty="0"/>
              <a:t>Just share a story on Facebook or Instagram during the lecture</a:t>
            </a:r>
          </a:p>
          <a:p>
            <a:pPr>
              <a:lnSpc>
                <a:spcPct val="100000"/>
              </a:lnSpc>
            </a:pPr>
            <a:r>
              <a:rPr lang="en-US" dirty="0"/>
              <a:t>Make sure you tag me so that I can reshare your post - </a:t>
            </a:r>
            <a:r>
              <a:rPr lang="en-US" b="1" dirty="0"/>
              <a:t>@</a:t>
            </a:r>
            <a:r>
              <a:rPr lang="en-US" b="1" dirty="0" err="1"/>
              <a:t>ivaylokenov</a:t>
            </a:r>
            <a:endParaRPr lang="en-US" b="1" dirty="0"/>
          </a:p>
          <a:p>
            <a:pPr>
              <a:lnSpc>
                <a:spcPct val="100000"/>
              </a:lnSpc>
            </a:pPr>
            <a:r>
              <a:rPr lang="en-US" dirty="0"/>
              <a:t>Bonus – add the </a:t>
            </a:r>
            <a:r>
              <a:rPr lang="en-US" b="1" dirty="0"/>
              <a:t>#</a:t>
            </a:r>
            <a:r>
              <a:rPr lang="en-US" b="1" dirty="0" err="1"/>
              <a:t>codeitup</a:t>
            </a:r>
            <a:r>
              <a:rPr lang="en-US" b="1" dirty="0"/>
              <a:t> </a:t>
            </a:r>
            <a:r>
              <a:rPr lang="en-US" dirty="0"/>
              <a:t>hashtag</a:t>
            </a:r>
          </a:p>
          <a:p>
            <a:pPr>
              <a:lnSpc>
                <a:spcPct val="100000"/>
              </a:lnSpc>
            </a:pPr>
            <a:r>
              <a:rPr lang="en-US" dirty="0"/>
              <a:t>Thank you! You rock!</a:t>
            </a:r>
          </a:p>
          <a:p>
            <a:pPr lvl="1"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Thankful if you share</a:t>
            </a:r>
            <a:r>
              <a:rPr lang="bg-BG" dirty="0"/>
              <a:t> </a:t>
            </a:r>
            <a:r>
              <a:rPr lang="en-US" dirty="0"/>
              <a:t>a story</a:t>
            </a:r>
          </a:p>
        </p:txBody>
      </p:sp>
    </p:spTree>
    <p:extLst>
      <p:ext uri="{BB962C8B-B14F-4D97-AF65-F5344CB8AC3E}">
        <p14:creationId xmlns:p14="http://schemas.microsoft.com/office/powerpoint/2010/main" val="330284126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UI Based on Microservices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BA063B-128F-4595-8B97-2CE3A94A17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6666" y="2097088"/>
            <a:ext cx="8555492" cy="4097824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78992015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81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Often overlooked, but each microservice should report health</a:t>
            </a:r>
          </a:p>
          <a:p>
            <a:pPr>
              <a:lnSpc>
                <a:spcPct val="100000"/>
              </a:lnSpc>
            </a:pPr>
            <a:r>
              <a:rPr lang="en-US" dirty="0"/>
              <a:t>Periodic checks for: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CPU power and RAM usage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Availability for web requests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Dependencies are working correctly</a:t>
            </a:r>
          </a:p>
          <a:p>
            <a:pPr>
              <a:lnSpc>
                <a:spcPct val="100000"/>
              </a:lnSpc>
            </a:pPr>
            <a:r>
              <a:rPr lang="en-US" dirty="0"/>
              <a:t>Log information: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Each event and action from the microservice should be logged 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HEALTH</a:t>
            </a:r>
          </a:p>
        </p:txBody>
      </p:sp>
    </p:spTree>
    <p:extLst>
      <p:ext uri="{BB962C8B-B14F-4D97-AF65-F5344CB8AC3E}">
        <p14:creationId xmlns:p14="http://schemas.microsoft.com/office/powerpoint/2010/main" val="152027378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82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Containers helps with developing microservices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Easier deployment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Easier onboarding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Better execution environments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Better isolation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Faster initialization</a:t>
            </a:r>
          </a:p>
          <a:p>
            <a:pPr>
              <a:lnSpc>
                <a:spcPct val="100000"/>
              </a:lnSpc>
            </a:pPr>
            <a:r>
              <a:rPr lang="en-US" dirty="0"/>
              <a:t>Orchestrators are also in huge help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Easier allocation of computer resources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Easier deployment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Easier load balancing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Easier monitoring and health checks</a:t>
            </a:r>
          </a:p>
          <a:p>
            <a:pPr>
              <a:lnSpc>
                <a:spcPct val="100000"/>
              </a:lnSpc>
            </a:pPr>
            <a:r>
              <a:rPr lang="en-US" dirty="0"/>
              <a:t>Plus many more benefits!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Containers &amp; Orchestration</a:t>
            </a:r>
          </a:p>
        </p:txBody>
      </p:sp>
    </p:spTree>
    <p:extLst>
      <p:ext uri="{BB962C8B-B14F-4D97-AF65-F5344CB8AC3E}">
        <p14:creationId xmlns:p14="http://schemas.microsoft.com/office/powerpoint/2010/main" val="2632206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914400" y="2667000"/>
            <a:ext cx="10363200" cy="9037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Avoiding Disasters</a:t>
            </a:r>
          </a:p>
        </p:txBody>
      </p:sp>
    </p:spTree>
    <p:extLst>
      <p:ext uri="{BB962C8B-B14F-4D97-AF65-F5344CB8AC3E}">
        <p14:creationId xmlns:p14="http://schemas.microsoft.com/office/powerpoint/2010/main" val="415280673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84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Don’t go polyglot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Using multiple technology stacks makes you reinvent the wheel multiple times</a:t>
            </a:r>
          </a:p>
          <a:p>
            <a:pPr>
              <a:lnSpc>
                <a:spcPct val="100000"/>
              </a:lnSpc>
            </a:pPr>
            <a:r>
              <a:rPr lang="en-US" dirty="0"/>
              <a:t>Don’t share databases or table ownerships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Imagine schema migrations and their consequences </a:t>
            </a:r>
          </a:p>
          <a:p>
            <a:pPr>
              <a:lnSpc>
                <a:spcPct val="100000"/>
              </a:lnSpc>
            </a:pPr>
            <a:r>
              <a:rPr lang="en-US" dirty="0"/>
              <a:t>Be careful with event logic code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Don’t copy paste code, extract to common classes</a:t>
            </a:r>
          </a:p>
          <a:p>
            <a:pPr>
              <a:lnSpc>
                <a:spcPct val="100000"/>
              </a:lnSpc>
            </a:pPr>
            <a:r>
              <a:rPr lang="en-US" dirty="0"/>
              <a:t>But be careful with </a:t>
            </a:r>
            <a:r>
              <a:rPr lang="en-US"/>
              <a:t>common classes </a:t>
            </a:r>
            <a:r>
              <a:rPr lang="en-US" dirty="0"/>
              <a:t>and logic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Microservices may depend on your changes</a:t>
            </a:r>
            <a:endParaRPr lang="bg-BG" dirty="0"/>
          </a:p>
          <a:p>
            <a:pPr>
              <a:lnSpc>
                <a:spcPct val="100000"/>
              </a:lnSpc>
            </a:pPr>
            <a:r>
              <a:rPr lang="en-US" dirty="0"/>
              <a:t>Don’t handcraft, use CI/CD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In a such complex solution, many things may go wrong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Avoiding Disasters with practical tips</a:t>
            </a:r>
          </a:p>
        </p:txBody>
      </p:sp>
    </p:spTree>
    <p:extLst>
      <p:ext uri="{BB962C8B-B14F-4D97-AF65-F5344CB8AC3E}">
        <p14:creationId xmlns:p14="http://schemas.microsoft.com/office/powerpoint/2010/main" val="84070516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85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Don’t assume the network is reliable and fast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Make sure you have error handling and asynchronous communication </a:t>
            </a:r>
            <a:endParaRPr lang="bg-BG" dirty="0"/>
          </a:p>
          <a:p>
            <a:pPr>
              <a:lnSpc>
                <a:spcPct val="100000"/>
              </a:lnSpc>
            </a:pPr>
            <a:r>
              <a:rPr lang="en-US" dirty="0"/>
              <a:t>Write tests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For real, write tests – unit, integration, you name it…</a:t>
            </a:r>
          </a:p>
          <a:p>
            <a:pPr>
              <a:lnSpc>
                <a:spcPct val="100000"/>
              </a:lnSpc>
            </a:pPr>
            <a:r>
              <a:rPr lang="en-US" dirty="0"/>
              <a:t>Don’t create a SPA monolith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Separate the UI layer to API Gateway microservices</a:t>
            </a:r>
            <a:endParaRPr lang="bg-BG" dirty="0"/>
          </a:p>
          <a:p>
            <a:pPr>
              <a:lnSpc>
                <a:spcPct val="100000"/>
              </a:lnSpc>
            </a:pPr>
            <a:r>
              <a:rPr lang="en-US" dirty="0"/>
              <a:t>Involve the business in your overall architecture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The domain contexts should be well-defined in the organization</a:t>
            </a:r>
          </a:p>
          <a:p>
            <a:pPr>
              <a:lnSpc>
                <a:spcPct val="100000"/>
              </a:lnSpc>
            </a:pPr>
            <a:r>
              <a:rPr lang="en-US" dirty="0"/>
              <a:t>More information in this lecture (you will laugh hard):</a:t>
            </a:r>
          </a:p>
          <a:p>
            <a:pPr lvl="1">
              <a:lnSpc>
                <a:spcPct val="100000"/>
              </a:lnSpc>
            </a:pPr>
            <a:r>
              <a:rPr lang="en-GB" dirty="0">
                <a:hlinkClick r:id="rId2"/>
              </a:rPr>
              <a:t>https://www.youtube.com/watch?v=X0tjziAQfNQ</a:t>
            </a:r>
            <a:r>
              <a:rPr lang="en-GB" dirty="0"/>
              <a:t>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Avoiding Disasters</a:t>
            </a:r>
          </a:p>
        </p:txBody>
      </p:sp>
    </p:spTree>
    <p:extLst>
      <p:ext uri="{BB962C8B-B14F-4D97-AF65-F5344CB8AC3E}">
        <p14:creationId xmlns:p14="http://schemas.microsoft.com/office/powerpoint/2010/main" val="232166921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914400" y="2667000"/>
            <a:ext cx="10363200" cy="9037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Microservices decision tree</a:t>
            </a:r>
          </a:p>
        </p:txBody>
      </p:sp>
    </p:spTree>
    <p:extLst>
      <p:ext uri="{BB962C8B-B14F-4D97-AF65-F5344CB8AC3E}">
        <p14:creationId xmlns:p14="http://schemas.microsoft.com/office/powerpoint/2010/main" val="155203323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87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Are you Netflix?</a:t>
            </a:r>
          </a:p>
          <a:p>
            <a:pPr>
              <a:lnSpc>
                <a:spcPct val="100000"/>
              </a:lnSpc>
            </a:pPr>
            <a:r>
              <a:rPr lang="en-US" dirty="0"/>
              <a:t>Are you Amazon?</a:t>
            </a:r>
          </a:p>
          <a:p>
            <a:pPr>
              <a:lnSpc>
                <a:spcPct val="100000"/>
              </a:lnSpc>
            </a:pPr>
            <a:r>
              <a:rPr lang="en-US" dirty="0"/>
              <a:t>Do you have serious</a:t>
            </a:r>
            <a:r>
              <a:rPr lang="bg-BG" dirty="0"/>
              <a:t> </a:t>
            </a:r>
            <a:r>
              <a:rPr lang="en-US" dirty="0"/>
              <a:t>or worldwide scale and customers? </a:t>
            </a:r>
          </a:p>
          <a:p>
            <a:pPr>
              <a:lnSpc>
                <a:spcPct val="100000"/>
              </a:lnSpc>
            </a:pPr>
            <a:r>
              <a:rPr lang="en-US" dirty="0"/>
              <a:t>Do you expect a huge increase in your customer base soon?</a:t>
            </a:r>
          </a:p>
          <a:p>
            <a:pPr>
              <a:lnSpc>
                <a:spcPct val="100000"/>
              </a:lnSpc>
            </a:pPr>
            <a:r>
              <a:rPr lang="en-US" dirty="0"/>
              <a:t>Do you have a struggling with performance monolith?</a:t>
            </a:r>
          </a:p>
          <a:p>
            <a:pPr>
              <a:lnSpc>
                <a:spcPct val="100000"/>
              </a:lnSpc>
            </a:pPr>
            <a:r>
              <a:rPr lang="en-US" dirty="0"/>
              <a:t>Do you have the recourses to develop microservices?</a:t>
            </a:r>
          </a:p>
          <a:p>
            <a:pPr>
              <a:lnSpc>
                <a:spcPct val="100000"/>
              </a:lnSpc>
            </a:pPr>
            <a:r>
              <a:rPr lang="en-US" dirty="0"/>
              <a:t>If any of this is “Yes”, then do them!</a:t>
            </a:r>
          </a:p>
          <a:p>
            <a:pPr>
              <a:lnSpc>
                <a:spcPct val="100000"/>
              </a:lnSpc>
            </a:pPr>
            <a:r>
              <a:rPr lang="en-US" dirty="0"/>
              <a:t>It is always better to start with a monolith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And then extract microservices!</a:t>
            </a:r>
          </a:p>
          <a:p>
            <a:pPr>
              <a:lnSpc>
                <a:spcPct val="100000"/>
              </a:lnSpc>
            </a:pPr>
            <a:r>
              <a:rPr lang="en-US" dirty="0"/>
              <a:t>Also – make sure every team member is on the same page!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microservices Decision Tree</a:t>
            </a:r>
          </a:p>
        </p:txBody>
      </p:sp>
    </p:spTree>
    <p:extLst>
      <p:ext uri="{BB962C8B-B14F-4D97-AF65-F5344CB8AC3E}">
        <p14:creationId xmlns:p14="http://schemas.microsoft.com/office/powerpoint/2010/main" val="182310732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914400" y="2667000"/>
            <a:ext cx="10363200" cy="9037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FINAL WORDS before Q &amp; A</a:t>
            </a:r>
          </a:p>
        </p:txBody>
      </p:sp>
    </p:spTree>
    <p:extLst>
      <p:ext uri="{BB962C8B-B14F-4D97-AF65-F5344CB8AC3E}">
        <p14:creationId xmlns:p14="http://schemas.microsoft.com/office/powerpoint/2010/main" val="159450260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89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39198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Microservices Architecture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Distributed Data</a:t>
            </a:r>
          </a:p>
          <a:p>
            <a:pPr>
              <a:lnSpc>
                <a:spcPct val="100000"/>
              </a:lnSpc>
            </a:pPr>
            <a:r>
              <a:rPr lang="en-US" dirty="0"/>
              <a:t>Event-Driven Communication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Avoiding Disasters</a:t>
            </a:r>
          </a:p>
          <a:p>
            <a:pPr marL="0" indent="0">
              <a:lnSpc>
                <a:spcPct val="100000"/>
              </a:lnSpc>
              <a:buNone/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sz="2400" dirty="0"/>
              <a:t>Don't Forget The Optional But Practical Guide-Book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3 Real-World Scenarios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70+ Pages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Free Updates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Get It From The Event's Page or write to </a:t>
            </a:r>
            <a:r>
              <a:rPr lang="en-US" dirty="0">
                <a:hlinkClick r:id="rId2"/>
              </a:rPr>
              <a:t>wewritesoftware@gmail.com</a:t>
            </a:r>
            <a:r>
              <a:rPr lang="en-US" dirty="0"/>
              <a:t> </a:t>
            </a:r>
            <a:endParaRPr lang="bg-BG" dirty="0"/>
          </a:p>
          <a:p>
            <a:pPr lvl="2">
              <a:lnSpc>
                <a:spcPct val="100000"/>
              </a:lnSpc>
            </a:pPr>
            <a:r>
              <a:rPr lang="en-US" dirty="0">
                <a:hlinkClick r:id="rId3"/>
              </a:rPr>
              <a:t>https://www.eventbrite.com/e/software-architecture-microservices-</a:t>
            </a:r>
            <a:br>
              <a:rPr lang="en-US" dirty="0">
                <a:hlinkClick r:id="rId3"/>
              </a:rPr>
            </a:br>
            <a:r>
              <a:rPr lang="en-US" dirty="0">
                <a:hlinkClick r:id="rId3"/>
              </a:rPr>
              <a:t>code-it-up-online-vol-14-registration-262477656737</a:t>
            </a:r>
            <a:r>
              <a:rPr lang="en-US" dirty="0"/>
              <a:t> </a:t>
            </a:r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FD86B125-F331-4A80-9449-EAABC8C699C2}"/>
              </a:ext>
            </a:extLst>
          </p:cNvPr>
          <p:cNvSpPr txBox="1">
            <a:spLocks/>
          </p:cNvSpPr>
          <p:nvPr/>
        </p:nvSpPr>
        <p:spPr>
          <a:xfrm>
            <a:off x="6343601" y="2196398"/>
            <a:ext cx="11696797" cy="54582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E1CA6FAB-99CF-4996-9B62-B79C66B5063C}"/>
              </a:ext>
            </a:extLst>
          </p:cNvPr>
          <p:cNvSpPr txBox="1">
            <a:spLocks/>
          </p:cNvSpPr>
          <p:nvPr/>
        </p:nvSpPr>
        <p:spPr>
          <a:xfrm>
            <a:off x="5848400" y="1739198"/>
            <a:ext cx="11696797" cy="54582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700"/>
              </a:spcBef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41165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914400" y="2667000"/>
            <a:ext cx="10363200" cy="9037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ABOUT The Series Of Events</a:t>
            </a:r>
          </a:p>
        </p:txBody>
      </p:sp>
    </p:spTree>
    <p:extLst>
      <p:ext uri="{BB962C8B-B14F-4D97-AF65-F5344CB8AC3E}">
        <p14:creationId xmlns:p14="http://schemas.microsoft.com/office/powerpoint/2010/main" val="299858504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90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39198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400" dirty="0"/>
              <a:t>Other </a:t>
            </a:r>
            <a:r>
              <a:rPr lang="en-US" dirty="0"/>
              <a:t>Useful Patterns &amp; Anti-Patterns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The Architect Role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Soft Skills Required For A Technical Career</a:t>
            </a:r>
          </a:p>
          <a:p>
            <a:pPr>
              <a:lnSpc>
                <a:spcPct val="100000"/>
              </a:lnSpc>
            </a:pPr>
            <a:r>
              <a:rPr lang="en-US" dirty="0"/>
              <a:t>Register here:</a:t>
            </a:r>
          </a:p>
          <a:p>
            <a:pPr lvl="1">
              <a:lnSpc>
                <a:spcPct val="100000"/>
              </a:lnSpc>
            </a:pPr>
            <a:r>
              <a:rPr lang="en-US" sz="1600" dirty="0">
                <a:hlinkClick r:id="rId2"/>
              </a:rPr>
              <a:t>https://www.eventbrite.com/e/software-architecture-the-architect-the-team-</a:t>
            </a:r>
            <a:br>
              <a:rPr lang="en-US" sz="1600" dirty="0">
                <a:hlinkClick r:id="rId2"/>
              </a:rPr>
            </a:br>
            <a:r>
              <a:rPr lang="en-US" sz="1600" dirty="0">
                <a:hlinkClick r:id="rId2"/>
              </a:rPr>
              <a:t>code-it-up-online-vol-15-registration-265180962397</a:t>
            </a:r>
            <a:r>
              <a:rPr lang="en-US" sz="1600" dirty="0"/>
              <a:t> </a:t>
            </a:r>
          </a:p>
          <a:p>
            <a:pPr>
              <a:lnSpc>
                <a:spcPct val="100000"/>
              </a:lnSpc>
            </a:pPr>
            <a:r>
              <a:rPr lang="en-US" sz="2800" dirty="0"/>
              <a:t>Don't Forget The Optional But Practical Guide-Book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3 Real-World Scenarios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70+ Pages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Free Updates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Get It From The Event's Page or write to </a:t>
            </a:r>
            <a:r>
              <a:rPr lang="en-US" dirty="0">
                <a:hlinkClick r:id="rId3"/>
              </a:rPr>
              <a:t>wewritesoftware@gmail.com</a:t>
            </a:r>
            <a:r>
              <a:rPr lang="en-US" dirty="0"/>
              <a:t> </a:t>
            </a:r>
          </a:p>
          <a:p>
            <a:pPr lvl="2">
              <a:lnSpc>
                <a:spcPct val="100000"/>
              </a:lnSpc>
            </a:pPr>
            <a:r>
              <a:rPr lang="en-US" sz="1600" dirty="0">
                <a:hlinkClick r:id="rId4"/>
              </a:rPr>
              <a:t>https://www.eventbrite.com/e/software-architecture-microservices-</a:t>
            </a:r>
            <a:br>
              <a:rPr lang="en-US" sz="1600" dirty="0">
                <a:hlinkClick r:id="rId4"/>
              </a:rPr>
            </a:br>
            <a:r>
              <a:rPr lang="en-US" sz="1600" dirty="0">
                <a:hlinkClick r:id="rId4"/>
              </a:rPr>
              <a:t>code-it-up-online-vol-14-registration-262477656737</a:t>
            </a:r>
            <a:r>
              <a:rPr lang="en-US" sz="1600" dirty="0"/>
              <a:t> </a:t>
            </a:r>
            <a:endParaRPr lang="bg-BG" sz="16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the next part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FD86B125-F331-4A80-9449-EAABC8C699C2}"/>
              </a:ext>
            </a:extLst>
          </p:cNvPr>
          <p:cNvSpPr txBox="1">
            <a:spLocks/>
          </p:cNvSpPr>
          <p:nvPr/>
        </p:nvSpPr>
        <p:spPr>
          <a:xfrm>
            <a:off x="6343601" y="2196398"/>
            <a:ext cx="11696797" cy="54582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E1CA6FAB-99CF-4996-9B62-B79C66B5063C}"/>
              </a:ext>
            </a:extLst>
          </p:cNvPr>
          <p:cNvSpPr txBox="1">
            <a:spLocks/>
          </p:cNvSpPr>
          <p:nvPr/>
        </p:nvSpPr>
        <p:spPr>
          <a:xfrm>
            <a:off x="5848400" y="1739198"/>
            <a:ext cx="11696797" cy="54582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700"/>
              </a:spcBef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242205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91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39198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400" dirty="0"/>
              <a:t>You can check the Code It Up blog and subscribe: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hlinkClick r:id="rId2"/>
              </a:rPr>
              <a:t>https://codeitup.today</a:t>
            </a:r>
            <a:r>
              <a:rPr lang="en-US" dirty="0"/>
              <a:t> </a:t>
            </a:r>
          </a:p>
          <a:p>
            <a:pPr>
              <a:lnSpc>
                <a:spcPct val="100000"/>
              </a:lnSpc>
            </a:pPr>
            <a:r>
              <a:rPr lang="en-US" dirty="0"/>
              <a:t>You can watch some of the free videos: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hlinkClick r:id="rId3"/>
              </a:rPr>
              <a:t>https://www.youtube.com/CodeItUpwithIvo</a:t>
            </a:r>
            <a:r>
              <a:rPr lang="en-US" dirty="0"/>
              <a:t>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Clean code &amp; The art of testing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Docker, CI/CD, Redis, Elasticsearch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And many more… 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The source code in all free lessons is available on </a:t>
            </a:r>
            <a:r>
              <a:rPr lang="en-US" sz="2400" dirty="0" err="1"/>
              <a:t>Patreon</a:t>
            </a:r>
            <a:r>
              <a:rPr lang="en-US" sz="2400" dirty="0"/>
              <a:t>: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hlinkClick r:id="rId4"/>
              </a:rPr>
              <a:t>https://www.patreon.com/ivaylokenov</a:t>
            </a:r>
            <a:r>
              <a:rPr lang="en-US" dirty="0"/>
              <a:t> </a:t>
            </a:r>
          </a:p>
          <a:p>
            <a:pPr>
              <a:lnSpc>
                <a:spcPct val="100000"/>
              </a:lnSpc>
            </a:pPr>
            <a:r>
              <a:rPr lang="en-US" dirty="0"/>
              <a:t>Unrelated to the IT sector but check out my art T-Shirts: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hlinkClick r:id="rId5"/>
              </a:rPr>
              <a:t>https://way-ve.com/</a:t>
            </a:r>
            <a:r>
              <a:rPr lang="en-US" dirty="0"/>
              <a:t>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Use CODE10 during checkout for 10% discount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Goodies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FD86B125-F331-4A80-9449-EAABC8C699C2}"/>
              </a:ext>
            </a:extLst>
          </p:cNvPr>
          <p:cNvSpPr txBox="1">
            <a:spLocks/>
          </p:cNvSpPr>
          <p:nvPr/>
        </p:nvSpPr>
        <p:spPr>
          <a:xfrm>
            <a:off x="6343601" y="2196398"/>
            <a:ext cx="11696797" cy="54582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E1CA6FAB-99CF-4996-9B62-B79C66B5063C}"/>
              </a:ext>
            </a:extLst>
          </p:cNvPr>
          <p:cNvSpPr txBox="1">
            <a:spLocks/>
          </p:cNvSpPr>
          <p:nvPr/>
        </p:nvSpPr>
        <p:spPr>
          <a:xfrm>
            <a:off x="5848400" y="1739198"/>
            <a:ext cx="11696797" cy="54582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700"/>
              </a:spcBef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143163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92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39198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400" dirty="0"/>
              <a:t>You can get the recordings of the past C# events from the event page: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C# Async-Await In Detail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The C# ORM Battle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Docker – From ABC To XYZ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Identity Server Demystified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Eventual Consistency Done Right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Let's Get Functional With C#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C# API Scenarios – REST, </a:t>
            </a:r>
            <a:r>
              <a:rPr lang="en-US" dirty="0" err="1"/>
              <a:t>GraphQL</a:t>
            </a:r>
            <a:r>
              <a:rPr lang="en-US" dirty="0"/>
              <a:t> &amp; </a:t>
            </a:r>
            <a:r>
              <a:rPr lang="en-US" dirty="0" err="1"/>
              <a:t>gRPC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Past workshops are also available: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C# Multithreading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Domain-Driven Design With ASP.NET Core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Kubernetes For Web Developers</a:t>
            </a:r>
          </a:p>
          <a:p>
            <a:pPr>
              <a:lnSpc>
                <a:spcPct val="100000"/>
              </a:lnSpc>
            </a:pPr>
            <a:r>
              <a:rPr lang="en-US" dirty="0"/>
              <a:t>If interested, you can write to </a:t>
            </a:r>
            <a:r>
              <a:rPr lang="en-US" dirty="0">
                <a:hlinkClick r:id="rId2"/>
              </a:rPr>
              <a:t>wewritesoftware@gmail.com</a:t>
            </a:r>
            <a:r>
              <a:rPr lang="en-US" dirty="0"/>
              <a:t> 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Past Code It Up Events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FD86B125-F331-4A80-9449-EAABC8C699C2}"/>
              </a:ext>
            </a:extLst>
          </p:cNvPr>
          <p:cNvSpPr txBox="1">
            <a:spLocks/>
          </p:cNvSpPr>
          <p:nvPr/>
        </p:nvSpPr>
        <p:spPr>
          <a:xfrm>
            <a:off x="6343601" y="2196398"/>
            <a:ext cx="11696797" cy="54582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E1CA6FAB-99CF-4996-9B62-B79C66B5063C}"/>
              </a:ext>
            </a:extLst>
          </p:cNvPr>
          <p:cNvSpPr txBox="1">
            <a:spLocks/>
          </p:cNvSpPr>
          <p:nvPr/>
        </p:nvSpPr>
        <p:spPr>
          <a:xfrm>
            <a:off x="5848400" y="1739198"/>
            <a:ext cx="11696797" cy="54582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700"/>
              </a:spcBef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245467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93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771958" y="19632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You can support me and my projects: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Via PayPal: </a:t>
            </a:r>
            <a:r>
              <a:rPr lang="en-US" b="1" dirty="0">
                <a:hlinkClick r:id="rId2"/>
              </a:rPr>
              <a:t>http://paypal.me/ivaylokenov</a:t>
            </a:r>
            <a:r>
              <a:rPr lang="en-US" b="1" dirty="0"/>
              <a:t>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Via </a:t>
            </a:r>
            <a:r>
              <a:rPr lang="en-US" dirty="0" err="1"/>
              <a:t>Revolut</a:t>
            </a:r>
            <a:r>
              <a:rPr lang="en-US" dirty="0"/>
              <a:t>: </a:t>
            </a:r>
            <a:r>
              <a:rPr lang="en-US" b="1" dirty="0"/>
              <a:t>@ivaylokenov</a:t>
            </a:r>
          </a:p>
          <a:p>
            <a:pPr lvl="1">
              <a:lnSpc>
                <a:spcPct val="100000"/>
              </a:lnSpc>
            </a:pPr>
            <a:r>
              <a:rPr lang="en-US" sz="1800" dirty="0"/>
              <a:t>On </a:t>
            </a:r>
            <a:r>
              <a:rPr lang="en-US" sz="1800" dirty="0" err="1"/>
              <a:t>Patreon</a:t>
            </a:r>
            <a:r>
              <a:rPr lang="en-US" sz="1800" dirty="0"/>
              <a:t>: </a:t>
            </a:r>
            <a:r>
              <a:rPr lang="en-US" sz="1800" b="1" dirty="0">
                <a:hlinkClick r:id="rId3"/>
              </a:rPr>
              <a:t>https://www.patreon.com/ivaylokenov</a:t>
            </a:r>
            <a:r>
              <a:rPr lang="en-US" sz="1800" b="1" dirty="0"/>
              <a:t> </a:t>
            </a:r>
          </a:p>
          <a:p>
            <a:pPr lvl="1">
              <a:lnSpc>
                <a:spcPct val="100000"/>
              </a:lnSpc>
            </a:pPr>
            <a:r>
              <a:rPr lang="en-US" sz="1800" dirty="0"/>
              <a:t>On Open Collective: </a:t>
            </a:r>
            <a:r>
              <a:rPr lang="en-US" sz="1800" b="1" dirty="0">
                <a:hlinkClick r:id="rId4"/>
              </a:rPr>
              <a:t>https://opencollective.com/mytestedaspnet</a:t>
            </a:r>
            <a:endParaRPr lang="en-US" sz="1800" b="1" dirty="0"/>
          </a:p>
          <a:p>
            <a:pPr lvl="1">
              <a:lnSpc>
                <a:spcPct val="100000"/>
              </a:lnSpc>
            </a:pPr>
            <a:r>
              <a:rPr lang="en-US" sz="1800" dirty="0"/>
              <a:t>Via Buy Me A Coffee: </a:t>
            </a:r>
            <a:r>
              <a:rPr lang="en-US" sz="1800" b="1" dirty="0">
                <a:hlinkClick r:id="rId5"/>
              </a:rPr>
              <a:t>http://buymeacoff.ee/ivaylokenov</a:t>
            </a:r>
            <a:r>
              <a:rPr lang="en-US" sz="1800" b="1" dirty="0"/>
              <a:t> </a:t>
            </a:r>
          </a:p>
          <a:p>
            <a:pPr lvl="1">
              <a:lnSpc>
                <a:spcPct val="100000"/>
              </a:lnSpc>
            </a:pPr>
            <a:r>
              <a:rPr lang="en-US" sz="1800" dirty="0"/>
              <a:t>Crypto: </a:t>
            </a:r>
            <a:r>
              <a:rPr lang="en-US" sz="1800" b="1" dirty="0">
                <a:hlinkClick r:id="rId6"/>
              </a:rPr>
              <a:t>http://bit.ly/ik-sponsors</a:t>
            </a:r>
            <a:r>
              <a:rPr lang="en-US" sz="1800" b="1" dirty="0"/>
              <a:t> </a:t>
            </a:r>
          </a:p>
          <a:p>
            <a:pPr>
              <a:lnSpc>
                <a:spcPct val="100000"/>
              </a:lnSpc>
            </a:pPr>
            <a:r>
              <a:rPr lang="en-US" dirty="0"/>
              <a:t>Never expected, always appreciated!</a:t>
            </a:r>
          </a:p>
          <a:p>
            <a:pPr>
              <a:lnSpc>
                <a:spcPct val="100000"/>
              </a:lnSpc>
            </a:pPr>
            <a:r>
              <a:rPr lang="en-US" dirty="0"/>
              <a:t>Make sure you check my sponsors!</a:t>
            </a:r>
          </a:p>
          <a:p>
            <a:pPr lvl="1">
              <a:lnSpc>
                <a:spcPct val="100000"/>
              </a:lnSpc>
              <a:spcBef>
                <a:spcPts val="700"/>
              </a:spcBef>
            </a:pPr>
            <a:r>
              <a:rPr lang="en-US" dirty="0"/>
              <a:t>INDEAVR - </a:t>
            </a:r>
            <a:r>
              <a:rPr lang="en-US" dirty="0">
                <a:hlinkClick r:id="rId7"/>
              </a:rPr>
              <a:t>https://indeavr.com</a:t>
            </a:r>
            <a:r>
              <a:rPr lang="bg-BG" dirty="0"/>
              <a:t> </a:t>
            </a:r>
            <a:endParaRPr lang="en-US" dirty="0"/>
          </a:p>
          <a:p>
            <a:pPr lvl="1">
              <a:lnSpc>
                <a:spcPct val="100000"/>
              </a:lnSpc>
              <a:spcBef>
                <a:spcPts val="700"/>
              </a:spcBef>
            </a:pPr>
            <a:r>
              <a:rPr lang="en-US" dirty="0"/>
              <a:t>Americaneagle.com - </a:t>
            </a:r>
            <a:r>
              <a:rPr lang="en-US" dirty="0">
                <a:hlinkClick r:id="rId8"/>
              </a:rPr>
              <a:t>https://www.americaneagle.com</a:t>
            </a:r>
            <a:r>
              <a:rPr lang="bg-BG" dirty="0"/>
              <a:t> </a:t>
            </a:r>
            <a:endParaRPr lang="en-US" dirty="0"/>
          </a:p>
          <a:p>
            <a:pPr marL="457200" lvl="1" indent="0">
              <a:lnSpc>
                <a:spcPct val="100000"/>
              </a:lnSpc>
              <a:spcBef>
                <a:spcPts val="700"/>
              </a:spcBef>
              <a:buNone/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71958" y="747827"/>
            <a:ext cx="9905998" cy="1478570"/>
          </a:xfrm>
        </p:spPr>
        <p:txBody>
          <a:bodyPr>
            <a:normAutofit/>
          </a:bodyPr>
          <a:lstStyle/>
          <a:p>
            <a:r>
              <a:rPr lang="en-US" sz="5400" dirty="0"/>
              <a:t>ANY QUESTIONS?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84B2F6D-C85D-4711-AAAA-F94929D2849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24600" y="1876434"/>
            <a:ext cx="5283200" cy="119157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BC743E7-3235-46A6-9C5C-C7C2F3B51E9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69400" y="3234751"/>
            <a:ext cx="2438400" cy="156175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5588595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415475" y="2618509"/>
            <a:ext cx="10363200" cy="9037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Thank You!</a:t>
            </a:r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9B518A89-2683-4EFF-86E4-874CADEA4487}"/>
              </a:ext>
            </a:extLst>
          </p:cNvPr>
          <p:cNvSpPr txBox="1">
            <a:spLocks/>
          </p:cNvSpPr>
          <p:nvPr/>
        </p:nvSpPr>
        <p:spPr>
          <a:xfrm>
            <a:off x="1415475" y="3070359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/>
              <a:t>Resources:</a:t>
            </a:r>
            <a:br>
              <a:rPr lang="en-US" sz="2000" dirty="0"/>
            </a:br>
            <a:br>
              <a:rPr lang="en-US" sz="2000" dirty="0"/>
            </a:br>
            <a:r>
              <a:rPr lang="en-US" sz="1800" b="1" dirty="0">
                <a:solidFill>
                  <a:schemeClr val="tx1"/>
                </a:solidFill>
                <a:hlinkClick r:id="rId2"/>
              </a:rPr>
              <a:t>https://github.com/ivaylokenov/Software-Architecture-Series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96582810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31430</TotalTime>
  <Words>4749</Words>
  <Application>Microsoft Office PowerPoint</Application>
  <PresentationFormat>Widescreen</PresentationFormat>
  <Paragraphs>722</Paragraphs>
  <Slides>94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94</vt:i4>
      </vt:variant>
    </vt:vector>
  </HeadingPairs>
  <TitlesOfParts>
    <vt:vector size="98" baseType="lpstr">
      <vt:lpstr>Arial</vt:lpstr>
      <vt:lpstr>Calibri</vt:lpstr>
      <vt:lpstr>Tw Cen MT</vt:lpstr>
      <vt:lpstr>Circuit</vt:lpstr>
      <vt:lpstr>Software Architecture Part 6</vt:lpstr>
      <vt:lpstr>For LIVE questions</vt:lpstr>
      <vt:lpstr>Live stream troubleshooting</vt:lpstr>
      <vt:lpstr>The Presenter</vt:lpstr>
      <vt:lpstr>Sponsors</vt:lpstr>
      <vt:lpstr>ABOUT CODE IT UP</vt:lpstr>
      <vt:lpstr>Code it up </vt:lpstr>
      <vt:lpstr>Thankful if you share a story</vt:lpstr>
      <vt:lpstr>ABOUT The Series Of Events</vt:lpstr>
      <vt:lpstr>About This SERIES Of Code It Up Events</vt:lpstr>
      <vt:lpstr>The Content Of The Series – A Free Course</vt:lpstr>
      <vt:lpstr>in The previous parts</vt:lpstr>
      <vt:lpstr>in this part</vt:lpstr>
      <vt:lpstr>About this topic</vt:lpstr>
      <vt:lpstr>INDEAVR – The EVENT’s DIAMOND SPONSOR</vt:lpstr>
      <vt:lpstr>Microservices Architecture</vt:lpstr>
      <vt:lpstr>Let’s start with monoliths</vt:lpstr>
      <vt:lpstr>Let’s start with monoliths</vt:lpstr>
      <vt:lpstr>And move to microservices</vt:lpstr>
      <vt:lpstr>And move to microservices</vt:lpstr>
      <vt:lpstr>And move to microservices</vt:lpstr>
      <vt:lpstr>Data in Microservices</vt:lpstr>
      <vt:lpstr>Data in microservices</vt:lpstr>
      <vt:lpstr>Data in microservices</vt:lpstr>
      <vt:lpstr>Data in microservices</vt:lpstr>
      <vt:lpstr>Data in microservices</vt:lpstr>
      <vt:lpstr>Back to The BOUNDED CONTEXT</vt:lpstr>
      <vt:lpstr>The bounded context</vt:lpstr>
      <vt:lpstr>The bounded context</vt:lpstr>
      <vt:lpstr>The bounded context</vt:lpstr>
      <vt:lpstr>BEFORE WE CONTINUE…</vt:lpstr>
      <vt:lpstr>Huge THANKS for your support &amp; TRUST!</vt:lpstr>
      <vt:lpstr>These events are not Exactly free</vt:lpstr>
      <vt:lpstr>Logical VS Physical Architecture</vt:lpstr>
      <vt:lpstr>Logical VS Physical Architecture</vt:lpstr>
      <vt:lpstr>Logical VS Physical Architecture</vt:lpstr>
      <vt:lpstr>DISTRIBUTED DATA Challenges</vt:lpstr>
      <vt:lpstr>1. HOW TO DEFINE BOUNDARIES</vt:lpstr>
      <vt:lpstr>2. Query than span multiple services</vt:lpstr>
      <vt:lpstr>3. Query than span multiple services</vt:lpstr>
      <vt:lpstr>4. Consistency between services</vt:lpstr>
      <vt:lpstr>4. Consistency between services</vt:lpstr>
      <vt:lpstr>5. Communication between services</vt:lpstr>
      <vt:lpstr>5. Communication between services</vt:lpstr>
      <vt:lpstr>5. Communication between services</vt:lpstr>
      <vt:lpstr>Identifying boundaries</vt:lpstr>
      <vt:lpstr>Identifying boundaries</vt:lpstr>
      <vt:lpstr>Identifying boundaries</vt:lpstr>
      <vt:lpstr>Identifying boundaries</vt:lpstr>
      <vt:lpstr>Identifying boundaries</vt:lpstr>
      <vt:lpstr>THE API GATEWAY</vt:lpstr>
      <vt:lpstr>Direct Client-Server Communication</vt:lpstr>
      <vt:lpstr>Direct Client-Server Communication</vt:lpstr>
      <vt:lpstr>THE API GATEWAY</vt:lpstr>
      <vt:lpstr>THE API GATEWAY</vt:lpstr>
      <vt:lpstr>THE API GATEWAY</vt:lpstr>
      <vt:lpstr>THE API GATEWAY</vt:lpstr>
      <vt:lpstr>THE API GATEWAY - Benefits</vt:lpstr>
      <vt:lpstr>THE API GATEWAY - Drawbacks</vt:lpstr>
      <vt:lpstr>Communication</vt:lpstr>
      <vt:lpstr>Communication Types</vt:lpstr>
      <vt:lpstr>Communication Types</vt:lpstr>
      <vt:lpstr>Communication Patterns</vt:lpstr>
      <vt:lpstr>REQUEST-RESPONSE</vt:lpstr>
      <vt:lpstr>Web sockets</vt:lpstr>
      <vt:lpstr>Asynchronous messages</vt:lpstr>
      <vt:lpstr>Single receiver</vt:lpstr>
      <vt:lpstr>Multiple receivers</vt:lpstr>
      <vt:lpstr>Asynchronous messages - Problems</vt:lpstr>
      <vt:lpstr>Asynchronous messages – atomicity</vt:lpstr>
      <vt:lpstr>Asynchronous messages – atomicity</vt:lpstr>
      <vt:lpstr>Asynchronous messages – atomicity</vt:lpstr>
      <vt:lpstr>The Saga Pattern</vt:lpstr>
      <vt:lpstr>The Saga Pattern</vt:lpstr>
      <vt:lpstr>Choreography</vt:lpstr>
      <vt:lpstr>Orchestration</vt:lpstr>
      <vt:lpstr>OTHER Considerations</vt:lpstr>
      <vt:lpstr>VERSIONING</vt:lpstr>
      <vt:lpstr>addressability</vt:lpstr>
      <vt:lpstr>UI Based on Microservices</vt:lpstr>
      <vt:lpstr>HEALTH</vt:lpstr>
      <vt:lpstr>Containers &amp; Orchestration</vt:lpstr>
      <vt:lpstr>Avoiding Disasters</vt:lpstr>
      <vt:lpstr>Avoiding Disasters with practical tips</vt:lpstr>
      <vt:lpstr>Avoiding Disasters</vt:lpstr>
      <vt:lpstr>Microservices decision tree</vt:lpstr>
      <vt:lpstr>The microservices Decision Tree</vt:lpstr>
      <vt:lpstr>FINAL WORDS before Q &amp; A</vt:lpstr>
      <vt:lpstr>Summary</vt:lpstr>
      <vt:lpstr>In the next part</vt:lpstr>
      <vt:lpstr>Other Goodies</vt:lpstr>
      <vt:lpstr>Past Code It Up Events</vt:lpstr>
      <vt:lpstr>ANY QUESTIONS?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ASP.NET Core</dc:title>
  <dc:creator>Ivaylo Kenov</dc:creator>
  <cp:lastModifiedBy>Ivaylo Kenov</cp:lastModifiedBy>
  <cp:revision>3148</cp:revision>
  <dcterms:created xsi:type="dcterms:W3CDTF">2017-03-28T09:08:48Z</dcterms:created>
  <dcterms:modified xsi:type="dcterms:W3CDTF">2022-02-16T19:00:57Z</dcterms:modified>
</cp:coreProperties>
</file>